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257" r:id="rId2"/>
    <p:sldId id="399" r:id="rId3"/>
    <p:sldId id="538" r:id="rId4"/>
    <p:sldId id="549" r:id="rId5"/>
    <p:sldId id="540" r:id="rId6"/>
    <p:sldId id="570" r:id="rId7"/>
    <p:sldId id="548" r:id="rId8"/>
    <p:sldId id="562" r:id="rId9"/>
    <p:sldId id="574" r:id="rId10"/>
    <p:sldId id="635" r:id="rId11"/>
    <p:sldId id="631" r:id="rId12"/>
    <p:sldId id="634" r:id="rId13"/>
    <p:sldId id="633" r:id="rId14"/>
    <p:sldId id="627" r:id="rId15"/>
    <p:sldId id="629" r:id="rId16"/>
    <p:sldId id="630" r:id="rId17"/>
    <p:sldId id="636" r:id="rId18"/>
    <p:sldId id="620" r:id="rId19"/>
    <p:sldId id="621" r:id="rId20"/>
    <p:sldId id="622" r:id="rId21"/>
    <p:sldId id="623" r:id="rId22"/>
    <p:sldId id="624" r:id="rId23"/>
    <p:sldId id="625" r:id="rId24"/>
    <p:sldId id="637" r:id="rId25"/>
    <p:sldId id="580" r:id="rId26"/>
    <p:sldId id="581" r:id="rId27"/>
    <p:sldId id="582" r:id="rId28"/>
    <p:sldId id="638" r:id="rId29"/>
    <p:sldId id="599" r:id="rId30"/>
    <p:sldId id="600" r:id="rId31"/>
    <p:sldId id="610" r:id="rId32"/>
    <p:sldId id="612" r:id="rId33"/>
    <p:sldId id="613" r:id="rId34"/>
    <p:sldId id="611" r:id="rId35"/>
    <p:sldId id="615" r:id="rId36"/>
    <p:sldId id="616" r:id="rId37"/>
    <p:sldId id="646" r:id="rId38"/>
    <p:sldId id="645" r:id="rId39"/>
    <p:sldId id="640" r:id="rId40"/>
    <p:sldId id="641" r:id="rId41"/>
    <p:sldId id="642" r:id="rId42"/>
    <p:sldId id="643" r:id="rId43"/>
    <p:sldId id="644" r:id="rId44"/>
    <p:sldId id="619" r:id="rId45"/>
  </p:sldIdLst>
  <p:sldSz cx="9144000" cy="6858000" type="screen4x3"/>
  <p:notesSz cx="6797675" cy="9928225"/>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49">
          <p15:clr>
            <a:srgbClr val="A4A3A4"/>
          </p15:clr>
        </p15:guide>
        <p15:guide id="2" orient="horz" pos="3612">
          <p15:clr>
            <a:srgbClr val="A4A3A4"/>
          </p15:clr>
        </p15:guide>
        <p15:guide id="3" orient="horz" pos="4133">
          <p15:clr>
            <a:srgbClr val="A4A3A4"/>
          </p15:clr>
        </p15:guide>
        <p15:guide id="4" pos="317">
          <p15:clr>
            <a:srgbClr val="A4A3A4"/>
          </p15:clr>
        </p15:guide>
        <p15:guide id="5" pos="544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697">
          <p15:clr>
            <a:srgbClr val="A4A3A4"/>
          </p15:clr>
        </p15:guide>
        <p15:guide id="6" orient="horz" pos="2928">
          <p15:clr>
            <a:srgbClr val="A4A3A4"/>
          </p15:clr>
        </p15:guide>
        <p15:guide id="7" pos="2228">
          <p15:clr>
            <a:srgbClr val="A4A3A4"/>
          </p15:clr>
        </p15:guide>
        <p15:guide id="8"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umann-Schwarzkopf, Tabea" initials="NT"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784"/>
    <p:restoredTop sz="90817" autoAdjust="0"/>
  </p:normalViewPr>
  <p:slideViewPr>
    <p:cSldViewPr showGuides="1">
      <p:cViewPr>
        <p:scale>
          <a:sx n="80" d="100"/>
          <a:sy n="80" d="100"/>
        </p:scale>
        <p:origin x="-1554" y="-72"/>
      </p:cViewPr>
      <p:guideLst>
        <p:guide orient="horz" pos="1049"/>
        <p:guide orient="horz" pos="3612"/>
        <p:guide orient="horz" pos="4133"/>
        <p:guide pos="317"/>
        <p:guide pos="5443"/>
      </p:guideLst>
    </p:cSldViewPr>
  </p:slideViewPr>
  <p:notesTextViewPr>
    <p:cViewPr>
      <p:scale>
        <a:sx n="1" d="1"/>
        <a:sy n="1" d="1"/>
      </p:scale>
      <p:origin x="0" y="0"/>
    </p:cViewPr>
  </p:notesTextViewPr>
  <p:notesViewPr>
    <p:cSldViewPr showGuides="1">
      <p:cViewPr varScale="1">
        <p:scale>
          <a:sx n="85" d="100"/>
          <a:sy n="85" d="100"/>
        </p:scale>
        <p:origin x="-3834" y="-96"/>
      </p:cViewPr>
      <p:guideLst>
        <p:guide orient="horz" pos="3076"/>
        <p:guide orient="horz" pos="3340"/>
        <p:guide orient="horz" pos="2880"/>
        <p:guide orient="horz" pos="3127"/>
        <p:guide pos="2094"/>
        <p:guide pos="2076"/>
        <p:guide pos="216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9283E8A-4C77-4C61-BBD9-695C10CD6FA2}" type="datetimeFigureOut">
              <a:rPr lang="de-DE" smtClean="0"/>
              <a:t>20.10.2020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4877D38-61B9-42D9-A0CA-F8CA46272405}" type="slidenum">
              <a:rPr lang="de-DE" smtClean="0"/>
              <a:t>‹Nr.›</a:t>
            </a:fld>
            <a:endParaRPr lang="de-DE"/>
          </a:p>
        </p:txBody>
      </p:sp>
    </p:spTree>
    <p:extLst>
      <p:ext uri="{BB962C8B-B14F-4D97-AF65-F5344CB8AC3E}">
        <p14:creationId xmlns:p14="http://schemas.microsoft.com/office/powerpoint/2010/main" val="1753456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26D9C1A-FEE9-4B2A-A872-6564603D5036}" type="datetimeFigureOut">
              <a:rPr lang="de-DE" smtClean="0"/>
              <a:t>20.10.2020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114851" y="4715907"/>
            <a:ext cx="4532287" cy="4467701"/>
          </a:xfrm>
          <a:prstGeom prst="rect">
            <a:avLst/>
          </a:prstGeom>
        </p:spPr>
        <p:txBody>
          <a:bodyPr vert="horz" lIns="0" tIns="0" rIns="0" bIns="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09F34C4-390A-4EF4-A507-8A48FAAD6FB9}" type="slidenum">
              <a:rPr lang="de-DE" smtClean="0"/>
              <a:t>‹Nr.›</a:t>
            </a:fld>
            <a:endParaRPr lang="de-DE"/>
          </a:p>
        </p:txBody>
      </p:sp>
    </p:spTree>
    <p:extLst>
      <p:ext uri="{BB962C8B-B14F-4D97-AF65-F5344CB8AC3E}">
        <p14:creationId xmlns:p14="http://schemas.microsoft.com/office/powerpoint/2010/main" val="38472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58775" indent="-171450" algn="l" defTabSz="914400" rtl="0" eaLnBrk="1" latinLnBrk="0" hangingPunct="1">
      <a:buFont typeface="Arial" pitchFamily="34" charset="0"/>
      <a:buChar char="•"/>
      <a:defRPr sz="1200" kern="1200">
        <a:solidFill>
          <a:schemeClr val="tx1"/>
        </a:solidFill>
        <a:latin typeface="+mn-lt"/>
        <a:ea typeface="+mn-ea"/>
        <a:cs typeface="+mn-cs"/>
      </a:defRPr>
    </a:lvl2pPr>
    <a:lvl3pPr marL="538163" indent="-171450" algn="l" defTabSz="914400" rtl="0" eaLnBrk="1" latinLnBrk="0" hangingPunct="1">
      <a:buFont typeface="Arial" pitchFamily="34" charset="0"/>
      <a:buChar char="•"/>
      <a:defRPr sz="1200" kern="1200">
        <a:solidFill>
          <a:schemeClr val="tx1"/>
        </a:solidFill>
        <a:latin typeface="+mn-lt"/>
        <a:ea typeface="+mn-ea"/>
        <a:cs typeface="+mn-cs"/>
      </a:defRPr>
    </a:lvl3pPr>
    <a:lvl4pPr marL="725488" indent="-171450" algn="l" defTabSz="914400" rtl="0" eaLnBrk="1" latinLnBrk="0" hangingPunct="1">
      <a:buFont typeface="Arial" pitchFamily="34" charset="0"/>
      <a:buChar char="•"/>
      <a:defRPr sz="1200" kern="1200">
        <a:solidFill>
          <a:schemeClr val="tx1"/>
        </a:solidFill>
        <a:latin typeface="+mn-lt"/>
        <a:ea typeface="+mn-ea"/>
        <a:cs typeface="+mn-cs"/>
      </a:defRPr>
    </a:lvl4pPr>
    <a:lvl5pPr marL="895350" indent="-173038"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9F34C4-390A-4EF4-A507-8A48FAAD6FB9}" type="slidenum">
              <a:rPr lang="de-DE" smtClean="0"/>
              <a:t>6</a:t>
            </a:fld>
            <a:endParaRPr lang="de-DE"/>
          </a:p>
        </p:txBody>
      </p:sp>
    </p:spTree>
    <p:extLst>
      <p:ext uri="{BB962C8B-B14F-4D97-AF65-F5344CB8AC3E}">
        <p14:creationId xmlns:p14="http://schemas.microsoft.com/office/powerpoint/2010/main" val="40914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2A8FE-D922-44B9-BDF9-36EF6B9693B8}" type="slidenum">
              <a:rPr lang="de-DE" altLang="de-DE"/>
              <a:pPr/>
              <a:t>36</a:t>
            </a:fld>
            <a:endParaRPr lang="de-DE" altLang="de-DE"/>
          </a:p>
        </p:txBody>
      </p:sp>
      <p:sp>
        <p:nvSpPr>
          <p:cNvPr id="876546" name="Rectangle 2"/>
          <p:cNvSpPr>
            <a:spLocks noGrp="1" noRot="1" noChangeAspect="1" noChangeArrowheads="1" noTextEdit="1"/>
          </p:cNvSpPr>
          <p:nvPr>
            <p:ph type="sldImg"/>
          </p:nvPr>
        </p:nvSpPr>
        <p:spPr>
          <a:xfrm>
            <a:off x="923925" y="773113"/>
            <a:ext cx="4954588" cy="3716337"/>
          </a:xfrm>
          <a:ln/>
        </p:spPr>
      </p:sp>
      <p:sp>
        <p:nvSpPr>
          <p:cNvPr id="876547" name="Rectangle 3"/>
          <p:cNvSpPr>
            <a:spLocks noGrp="1" noChangeArrowheads="1"/>
          </p:cNvSpPr>
          <p:nvPr>
            <p:ph type="body" idx="1"/>
          </p:nvPr>
        </p:nvSpPr>
        <p:spPr>
          <a:xfrm>
            <a:off x="905952" y="4721566"/>
            <a:ext cx="4985772" cy="4489031"/>
          </a:xfrm>
        </p:spPr>
        <p:txBody>
          <a:bodyPr/>
          <a:lstStyle/>
          <a:p>
            <a:r>
              <a:rPr lang="de-DE" altLang="de-DE"/>
              <a:t>Das geplante BMS soll sowohl Module für den Bund, als auch für die Straßenbauverwaltungen der Länder beinhalten.</a:t>
            </a:r>
          </a:p>
          <a:p>
            <a:r>
              <a:rPr lang="de-DE" altLang="de-DE"/>
              <a:t>Für den Bund soll zunächst ein Überblick über den Bestand und Zustand der Bauwerke im Netz ermöglicht werden. Darüber hinaus wird der Bund mit einheitlichen Verfahren ermittelte Informationen der Länder zur Erhaltungsplanung und Realisierung der Maßnahmen erhalten sowie Bewertungsmodule zur Verfügung gestellt bekommen, mit denen bundesweite Erhaltungsstrategien entwickelt werden können.</a:t>
            </a:r>
          </a:p>
          <a:p>
            <a:r>
              <a:rPr lang="de-DE" altLang="de-DE"/>
              <a:t>Für die Straßenbauverwaltungen der Länder wird ein Schwerpunkt auf die Objektebene gelegt, wobei Empfehlungen für Erhaltungsmaßnahmen bereitgestellt werden.</a:t>
            </a:r>
          </a:p>
          <a:p>
            <a:r>
              <a:rPr lang="de-DE" altLang="de-DE"/>
              <a:t>Auf Netzebene sollen Erhaltungsprogramme entwickelt werden können, die u. a. die o. g. Strategien berücksichtigen.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9F34C4-390A-4EF4-A507-8A48FAAD6FB9}" type="slidenum">
              <a:rPr lang="de-DE" smtClean="0"/>
              <a:t>19</a:t>
            </a:fld>
            <a:endParaRPr lang="de-DE"/>
          </a:p>
        </p:txBody>
      </p:sp>
    </p:spTree>
    <p:extLst>
      <p:ext uri="{BB962C8B-B14F-4D97-AF65-F5344CB8AC3E}">
        <p14:creationId xmlns:p14="http://schemas.microsoft.com/office/powerpoint/2010/main" val="394725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09F34C4-390A-4EF4-A507-8A48FAAD6FB9}" type="slidenum">
              <a:rPr lang="de-DE" smtClean="0"/>
              <a:t>20</a:t>
            </a:fld>
            <a:endParaRPr lang="de-DE"/>
          </a:p>
        </p:txBody>
      </p:sp>
    </p:spTree>
    <p:extLst>
      <p:ext uri="{BB962C8B-B14F-4D97-AF65-F5344CB8AC3E}">
        <p14:creationId xmlns:p14="http://schemas.microsoft.com/office/powerpoint/2010/main" val="156756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3E9248-5B39-4511-BDA9-5733CA65B02A}" type="slidenum">
              <a:rPr lang="de-DE" altLang="de-DE"/>
              <a:pPr/>
              <a:t>26</a:t>
            </a:fld>
            <a:endParaRPr lang="de-DE" altLang="de-DE"/>
          </a:p>
        </p:txBody>
      </p:sp>
      <p:sp>
        <p:nvSpPr>
          <p:cNvPr id="841730" name="Rectangle 2"/>
          <p:cNvSpPr>
            <a:spLocks noGrp="1" noRot="1" noChangeAspect="1" noChangeArrowheads="1" noTextEdit="1"/>
          </p:cNvSpPr>
          <p:nvPr>
            <p:ph type="sldImg"/>
          </p:nvPr>
        </p:nvSpPr>
        <p:spPr>
          <a:xfrm>
            <a:off x="923925" y="773113"/>
            <a:ext cx="4954588" cy="3716337"/>
          </a:xfrm>
          <a:ln/>
        </p:spPr>
      </p:sp>
      <p:sp>
        <p:nvSpPr>
          <p:cNvPr id="841731" name="Rectangle 3"/>
          <p:cNvSpPr>
            <a:spLocks noGrp="1" noChangeArrowheads="1"/>
          </p:cNvSpPr>
          <p:nvPr>
            <p:ph type="body" idx="1"/>
          </p:nvPr>
        </p:nvSpPr>
        <p:spPr>
          <a:xfrm>
            <a:off x="905952" y="4721566"/>
            <a:ext cx="4985772" cy="4489031"/>
          </a:xfrm>
        </p:spPr>
        <p:txBody>
          <a:bodyPr/>
          <a:lstStyle/>
          <a:p>
            <a:r>
              <a:rPr lang="de-DE" altLang="de-DE"/>
              <a:t>Das geplante BMS soll sowohl Module für den Bund, als auch für die Straßenbauverwaltungen der Länder beinhalten.</a:t>
            </a:r>
          </a:p>
          <a:p>
            <a:r>
              <a:rPr lang="de-DE" altLang="de-DE"/>
              <a:t>Für den Bund soll zunächst ein Überblick über den Bestand und Zustand der Bauwerke im Netz ermöglicht werden. Darüber hinaus wird der Bund mit einheitlichen Verfahren ermittelte Informationen der Länder zur Erhaltungsplanung und Realisierung der Maßnahmen erhalten sowie Bewertungsmodule zur Verfügung gestellt bekommen, mit denen bundesweite Erhaltungsstrategien entwickelt werden können.</a:t>
            </a:r>
          </a:p>
          <a:p>
            <a:r>
              <a:rPr lang="de-DE" altLang="de-DE"/>
              <a:t>Für die Straßenbauverwaltungen der Länder wird ein Schwerpunkt auf die Objektebene gelegt, wobei Empfehlungen für Erhaltungsmaßnahmen bereitgestellt werden.</a:t>
            </a:r>
          </a:p>
          <a:p>
            <a:r>
              <a:rPr lang="de-DE" altLang="de-DE"/>
              <a:t>Auf Netzebene sollen Erhaltungsprogramme entwickelt werden können, die u. a. die o. g. Strategien berücksichtigen.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xfrm>
            <a:off x="917575" y="744538"/>
            <a:ext cx="4962525" cy="3722687"/>
          </a:xfrm>
          <a:ln/>
        </p:spPr>
      </p:sp>
      <p:sp>
        <p:nvSpPr>
          <p:cNvPr id="51203" name="Notizenplatzhalter 2"/>
          <p:cNvSpPr>
            <a:spLocks noGrp="1"/>
          </p:cNvSpPr>
          <p:nvPr>
            <p:ph type="body" idx="1"/>
          </p:nvPr>
        </p:nvSpPr>
        <p:spPr>
          <a:noFill/>
          <a:ln/>
        </p:spPr>
        <p:txBody>
          <a:bodyPr/>
          <a:lstStyle/>
          <a:p>
            <a:pPr defTabSz="912813" eaLnBrk="1" hangingPunct="1">
              <a:spcBef>
                <a:spcPts val="600"/>
              </a:spcBef>
              <a:spcAft>
                <a:spcPts val="600"/>
              </a:spcAft>
            </a:pPr>
            <a:r>
              <a:rPr lang="de-DE" b="1" smtClean="0"/>
              <a:t>Elemente der „Intelligenten Brücke“</a:t>
            </a:r>
            <a:endParaRPr lang="de-DE" smtClean="0"/>
          </a:p>
          <a:p>
            <a:pPr defTabSz="912813" eaLnBrk="1" hangingPunct="1">
              <a:spcBef>
                <a:spcPts val="600"/>
              </a:spcBef>
              <a:spcAft>
                <a:spcPts val="600"/>
              </a:spcAft>
            </a:pPr>
            <a:r>
              <a:rPr lang="de-DE" b="1" smtClean="0"/>
              <a:t>Leistungsfähige Sensorik </a:t>
            </a:r>
            <a:r>
              <a:rPr lang="de-DE" smtClean="0"/>
              <a:t>zur Erfassung von Einwirkungen und Bauteilreaktionen, zuverlässige Erfassung aussagefähiger Daten</a:t>
            </a:r>
          </a:p>
          <a:p>
            <a:pPr defTabSz="912813" eaLnBrk="1" hangingPunct="1">
              <a:spcBef>
                <a:spcPts val="600"/>
              </a:spcBef>
              <a:spcAft>
                <a:spcPts val="600"/>
              </a:spcAft>
            </a:pPr>
            <a:r>
              <a:rPr lang="de-DE" b="1" smtClean="0"/>
              <a:t>Intelligente Messdatenverarbeitung </a:t>
            </a:r>
            <a:r>
              <a:rPr lang="de-DE" smtClean="0"/>
              <a:t>zur Plausibilisierung, Datenfusion und Datenreduktion in „Echtzeit“, Smart-Data Analyseverfahren</a:t>
            </a:r>
          </a:p>
          <a:p>
            <a:pPr defTabSz="912813" eaLnBrk="1" hangingPunct="1">
              <a:spcBef>
                <a:spcPts val="600"/>
              </a:spcBef>
              <a:spcAft>
                <a:spcPts val="600"/>
              </a:spcAft>
            </a:pPr>
            <a:r>
              <a:rPr lang="de-DE" b="1" smtClean="0"/>
              <a:t>Ganzheitliche Bewertungsverfahren </a:t>
            </a:r>
            <a:r>
              <a:rPr lang="de-DE" smtClean="0"/>
              <a:t>unter Verwendung von Struktur- und Verhaltensmodellen (Kombination und Analyse von Daten unterschiedlichster Quellen)</a:t>
            </a:r>
          </a:p>
          <a:p>
            <a:pPr defTabSz="912813" eaLnBrk="1" hangingPunct="1">
              <a:spcBef>
                <a:spcPts val="600"/>
              </a:spcBef>
              <a:spcAft>
                <a:spcPts val="600"/>
              </a:spcAft>
            </a:pPr>
            <a:r>
              <a:rPr lang="de-DE" b="1" smtClean="0"/>
              <a:t>Schnittstellen</a:t>
            </a:r>
            <a:r>
              <a:rPr lang="de-DE" smtClean="0"/>
              <a:t> zu einem prädiktiven Erhaltungsmanagement</a:t>
            </a:r>
          </a:p>
          <a:p>
            <a:pPr defTabSz="912813" eaLnBrk="1" hangingPunct="1">
              <a:spcBef>
                <a:spcPts val="600"/>
              </a:spcBef>
              <a:spcAft>
                <a:spcPts val="600"/>
              </a:spcAft>
            </a:pPr>
            <a:r>
              <a:rPr lang="de-DE" smtClean="0"/>
              <a:t>Datenübertragung und –speicherung, Energieversorgung, Datensicherheit, Betriebssicherheit (QS-Konzept)</a:t>
            </a:r>
            <a:endParaRPr lang="de-DE" b="1" smtClean="0"/>
          </a:p>
          <a:p>
            <a:pPr defTabSz="912813" eaLnBrk="1" hangingPunct="1">
              <a:spcBef>
                <a:spcPts val="600"/>
              </a:spcBef>
              <a:spcAft>
                <a:spcPts val="600"/>
              </a:spcAft>
            </a:pPr>
            <a:r>
              <a:rPr lang="de-DE" b="1" smtClean="0"/>
              <a:t>Konzeption und Entwicklung </a:t>
            </a:r>
            <a:r>
              <a:rPr lang="de-DE" smtClean="0"/>
              <a:t>unterstützt durch Forschung der BASt </a:t>
            </a:r>
            <a:r>
              <a:rPr lang="de-DE" b="1" smtClean="0"/>
              <a:t> </a:t>
            </a:r>
            <a:r>
              <a:rPr lang="de-DE" smtClean="0"/>
              <a:t>(www.intelligentebruecke.de)</a:t>
            </a:r>
          </a:p>
          <a:p>
            <a:pPr defTabSz="912813" eaLnBrk="1" hangingPunct="1"/>
            <a:endParaRPr lang="de-DE" smtClean="0"/>
          </a:p>
        </p:txBody>
      </p:sp>
      <p:sp>
        <p:nvSpPr>
          <p:cNvPr id="51204" name="Foliennummernplatzhalter 3"/>
          <p:cNvSpPr>
            <a:spLocks noGrp="1"/>
          </p:cNvSpPr>
          <p:nvPr>
            <p:ph type="sldNum" sz="quarter" idx="5"/>
          </p:nvPr>
        </p:nvSpPr>
        <p:spPr>
          <a:noFill/>
        </p:spPr>
        <p:txBody>
          <a:bodyPr/>
          <a:lstStyle/>
          <a:p>
            <a:fld id="{FD83F314-F636-4B86-821A-5D69634E7264}" type="slidenum">
              <a:rPr lang="de-DE" smtClean="0">
                <a:latin typeface="Arial" pitchFamily="34" charset="0"/>
              </a:rPr>
              <a:pPr/>
              <a:t>30</a:t>
            </a:fld>
            <a:endParaRPr lang="de-DE"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17575" y="744538"/>
            <a:ext cx="4962525" cy="3722687"/>
          </a:xfrm>
          <a:ln/>
        </p:spPr>
      </p:sp>
      <p:sp>
        <p:nvSpPr>
          <p:cNvPr id="3" name="Notizenplatzhalter 2"/>
          <p:cNvSpPr>
            <a:spLocks noGrp="1"/>
          </p:cNvSpPr>
          <p:nvPr>
            <p:ph type="body" idx="1"/>
          </p:nvPr>
        </p:nvSpPr>
        <p:spPr/>
        <p:txBody>
          <a:bodyPr>
            <a:normAutofit lnSpcReduction="10000"/>
          </a:bodyPr>
          <a:lstStyle/>
          <a:p>
            <a:pPr eaLnBrk="1" hangingPunct="1">
              <a:defRPr/>
            </a:pPr>
            <a:endParaRPr lang="de-DE" dirty="0"/>
          </a:p>
        </p:txBody>
      </p:sp>
      <p:sp>
        <p:nvSpPr>
          <p:cNvPr id="53252" name="Kopfzeilenplatzhalter 3"/>
          <p:cNvSpPr>
            <a:spLocks noGrp="1"/>
          </p:cNvSpPr>
          <p:nvPr>
            <p:ph type="hdr" sz="quarter"/>
          </p:nvPr>
        </p:nvSpPr>
        <p:spPr>
          <a:noFill/>
        </p:spPr>
        <p:txBody>
          <a:bodyPr/>
          <a:lstStyle/>
          <a:p>
            <a:r>
              <a:rPr lang="de-DE" smtClean="0"/>
              <a:t>Bundesanstalt für Straßenwesen</a:t>
            </a:r>
          </a:p>
        </p:txBody>
      </p:sp>
      <p:sp>
        <p:nvSpPr>
          <p:cNvPr id="53253" name="Datumsplatzhalter 4"/>
          <p:cNvSpPr>
            <a:spLocks noGrp="1"/>
          </p:cNvSpPr>
          <p:nvPr>
            <p:ph type="dt" sz="quarter" idx="1"/>
          </p:nvPr>
        </p:nvSpPr>
        <p:spPr>
          <a:noFill/>
        </p:spPr>
        <p:txBody>
          <a:bodyPr/>
          <a:lstStyle/>
          <a:p>
            <a:endParaRPr lang="de-DE" smtClean="0"/>
          </a:p>
        </p:txBody>
      </p:sp>
      <p:sp>
        <p:nvSpPr>
          <p:cNvPr id="53254" name="Fußzeilenplatzhalter 5"/>
          <p:cNvSpPr>
            <a:spLocks noGrp="1"/>
          </p:cNvSpPr>
          <p:nvPr>
            <p:ph type="ftr" sz="quarter" idx="4"/>
          </p:nvPr>
        </p:nvSpPr>
        <p:spPr>
          <a:noFill/>
        </p:spPr>
        <p:txBody>
          <a:bodyPr/>
          <a:lstStyle/>
          <a:p>
            <a:endParaRPr lang="de-DE" smtClean="0"/>
          </a:p>
        </p:txBody>
      </p:sp>
      <p:sp>
        <p:nvSpPr>
          <p:cNvPr id="53255" name="Foliennummernplatzhalter 6"/>
          <p:cNvSpPr>
            <a:spLocks noGrp="1"/>
          </p:cNvSpPr>
          <p:nvPr>
            <p:ph type="sldNum" sz="quarter" idx="5"/>
          </p:nvPr>
        </p:nvSpPr>
        <p:spPr>
          <a:noFill/>
        </p:spPr>
        <p:txBody>
          <a:bodyPr/>
          <a:lstStyle/>
          <a:p>
            <a:fld id="{AF8CF489-8BFA-468D-A344-01FA5D614DB4}" type="slidenum">
              <a:rPr lang="de-DE" smtClean="0"/>
              <a:pPr/>
              <a:t>31</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xfrm>
            <a:off x="917575" y="744538"/>
            <a:ext cx="4962525" cy="3722687"/>
          </a:xfrm>
          <a:ln/>
        </p:spPr>
      </p:sp>
      <p:sp>
        <p:nvSpPr>
          <p:cNvPr id="63491" name="Notizenplatzhalter 2"/>
          <p:cNvSpPr>
            <a:spLocks noGrp="1"/>
          </p:cNvSpPr>
          <p:nvPr>
            <p:ph type="body" idx="1"/>
          </p:nvPr>
        </p:nvSpPr>
        <p:spPr>
          <a:noFill/>
          <a:ln/>
        </p:spPr>
        <p:txBody>
          <a:bodyPr/>
          <a:lstStyle/>
          <a:p>
            <a:pPr eaLnBrk="1" hangingPunct="1"/>
            <a:endParaRPr lang="de-DE" smtClean="0"/>
          </a:p>
          <a:p>
            <a:pPr eaLnBrk="1" hangingPunct="1"/>
            <a:endParaRPr lang="de-DE" smtClean="0"/>
          </a:p>
        </p:txBody>
      </p:sp>
      <p:sp>
        <p:nvSpPr>
          <p:cNvPr id="63492" name="Kopfzeilenplatzhalter 3"/>
          <p:cNvSpPr>
            <a:spLocks noGrp="1"/>
          </p:cNvSpPr>
          <p:nvPr>
            <p:ph type="hdr" sz="quarter"/>
          </p:nvPr>
        </p:nvSpPr>
        <p:spPr>
          <a:noFill/>
        </p:spPr>
        <p:txBody>
          <a:bodyPr/>
          <a:lstStyle/>
          <a:p>
            <a:r>
              <a:rPr lang="de-DE" smtClean="0"/>
              <a:t>Bundesanstalt für Straßenwesen</a:t>
            </a:r>
          </a:p>
        </p:txBody>
      </p:sp>
      <p:sp>
        <p:nvSpPr>
          <p:cNvPr id="63493" name="Datumsplatzhalter 4"/>
          <p:cNvSpPr>
            <a:spLocks noGrp="1"/>
          </p:cNvSpPr>
          <p:nvPr>
            <p:ph type="dt" sz="quarter" idx="1"/>
          </p:nvPr>
        </p:nvSpPr>
        <p:spPr>
          <a:noFill/>
        </p:spPr>
        <p:txBody>
          <a:bodyPr/>
          <a:lstStyle/>
          <a:p>
            <a:endParaRPr lang="de-DE" smtClean="0"/>
          </a:p>
        </p:txBody>
      </p:sp>
      <p:sp>
        <p:nvSpPr>
          <p:cNvPr id="63494" name="Fußzeilenplatzhalter 5"/>
          <p:cNvSpPr>
            <a:spLocks noGrp="1"/>
          </p:cNvSpPr>
          <p:nvPr>
            <p:ph type="ftr" sz="quarter" idx="4"/>
          </p:nvPr>
        </p:nvSpPr>
        <p:spPr>
          <a:noFill/>
        </p:spPr>
        <p:txBody>
          <a:bodyPr/>
          <a:lstStyle/>
          <a:p>
            <a:endParaRPr lang="de-DE" smtClean="0"/>
          </a:p>
        </p:txBody>
      </p:sp>
      <p:sp>
        <p:nvSpPr>
          <p:cNvPr id="63495" name="Foliennummernplatzhalter 6"/>
          <p:cNvSpPr>
            <a:spLocks noGrp="1"/>
          </p:cNvSpPr>
          <p:nvPr>
            <p:ph type="sldNum" sz="quarter" idx="5"/>
          </p:nvPr>
        </p:nvSpPr>
        <p:spPr>
          <a:noFill/>
        </p:spPr>
        <p:txBody>
          <a:bodyPr/>
          <a:lstStyle/>
          <a:p>
            <a:fld id="{584D3DDF-3CA6-4AD8-A795-9FDE282D0963}" type="slidenum">
              <a:rPr lang="de-DE" smtClean="0"/>
              <a:pPr/>
              <a:t>32</a:t>
            </a:fld>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xfrm>
            <a:off x="917575" y="744538"/>
            <a:ext cx="4962525" cy="3722687"/>
          </a:xfrm>
          <a:ln/>
        </p:spPr>
      </p:sp>
      <p:sp>
        <p:nvSpPr>
          <p:cNvPr id="67587" name="Notizenplatzhalter 2"/>
          <p:cNvSpPr>
            <a:spLocks noGrp="1"/>
          </p:cNvSpPr>
          <p:nvPr>
            <p:ph type="body" idx="1"/>
          </p:nvPr>
        </p:nvSpPr>
        <p:spPr>
          <a:noFill/>
          <a:ln/>
        </p:spPr>
        <p:txBody>
          <a:bodyPr/>
          <a:lstStyle/>
          <a:p>
            <a:pPr eaLnBrk="1" hangingPunct="1"/>
            <a:endParaRPr lang="de-DE" dirty="0" smtClean="0"/>
          </a:p>
        </p:txBody>
      </p:sp>
      <p:sp>
        <p:nvSpPr>
          <p:cNvPr id="67588" name="Kopfzeilenplatzhalter 3"/>
          <p:cNvSpPr>
            <a:spLocks noGrp="1"/>
          </p:cNvSpPr>
          <p:nvPr>
            <p:ph type="hdr" sz="quarter"/>
          </p:nvPr>
        </p:nvSpPr>
        <p:spPr>
          <a:noFill/>
        </p:spPr>
        <p:txBody>
          <a:bodyPr/>
          <a:lstStyle/>
          <a:p>
            <a:r>
              <a:rPr lang="de-DE" smtClean="0"/>
              <a:t>Bundesanstalt für Straßenwesen</a:t>
            </a:r>
          </a:p>
        </p:txBody>
      </p:sp>
      <p:sp>
        <p:nvSpPr>
          <p:cNvPr id="67589" name="Datumsplatzhalter 4"/>
          <p:cNvSpPr>
            <a:spLocks noGrp="1"/>
          </p:cNvSpPr>
          <p:nvPr>
            <p:ph type="dt" sz="quarter" idx="1"/>
          </p:nvPr>
        </p:nvSpPr>
        <p:spPr>
          <a:noFill/>
        </p:spPr>
        <p:txBody>
          <a:bodyPr/>
          <a:lstStyle/>
          <a:p>
            <a:endParaRPr lang="de-DE" smtClean="0"/>
          </a:p>
        </p:txBody>
      </p:sp>
      <p:sp>
        <p:nvSpPr>
          <p:cNvPr id="67590" name="Fußzeilenplatzhalter 5"/>
          <p:cNvSpPr>
            <a:spLocks noGrp="1"/>
          </p:cNvSpPr>
          <p:nvPr>
            <p:ph type="ftr" sz="quarter" idx="4"/>
          </p:nvPr>
        </p:nvSpPr>
        <p:spPr>
          <a:noFill/>
        </p:spPr>
        <p:txBody>
          <a:bodyPr/>
          <a:lstStyle/>
          <a:p>
            <a:endParaRPr lang="de-DE" smtClean="0"/>
          </a:p>
        </p:txBody>
      </p:sp>
      <p:sp>
        <p:nvSpPr>
          <p:cNvPr id="67591" name="Foliennummernplatzhalter 6"/>
          <p:cNvSpPr>
            <a:spLocks noGrp="1"/>
          </p:cNvSpPr>
          <p:nvPr>
            <p:ph type="sldNum" sz="quarter" idx="5"/>
          </p:nvPr>
        </p:nvSpPr>
        <p:spPr>
          <a:noFill/>
        </p:spPr>
        <p:txBody>
          <a:bodyPr/>
          <a:lstStyle/>
          <a:p>
            <a:fld id="{8643E50C-5514-40B4-B8AA-42EB30C8A7AE}" type="slidenum">
              <a:rPr lang="de-DE" smtClean="0"/>
              <a:pPr/>
              <a:t>33</a:t>
            </a:fld>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xfrm>
            <a:off x="917575" y="744538"/>
            <a:ext cx="4962525" cy="3722687"/>
          </a:xfrm>
          <a:ln/>
        </p:spPr>
      </p:sp>
      <p:sp>
        <p:nvSpPr>
          <p:cNvPr id="3" name="Notizenplatzhalter 2"/>
          <p:cNvSpPr>
            <a:spLocks noGrp="1"/>
          </p:cNvSpPr>
          <p:nvPr>
            <p:ph type="body" idx="1"/>
          </p:nvPr>
        </p:nvSpPr>
        <p:spPr/>
        <p:txBody>
          <a:bodyPr>
            <a:normAutofit lnSpcReduction="10000"/>
          </a:bodyPr>
          <a:lstStyle/>
          <a:p>
            <a:pPr eaLnBrk="1" hangingPunct="1">
              <a:defRPr/>
            </a:pPr>
            <a:endParaRPr lang="de-DE" dirty="0"/>
          </a:p>
        </p:txBody>
      </p:sp>
      <p:sp>
        <p:nvSpPr>
          <p:cNvPr id="55300" name="Kopfzeilenplatzhalter 3"/>
          <p:cNvSpPr>
            <a:spLocks noGrp="1"/>
          </p:cNvSpPr>
          <p:nvPr>
            <p:ph type="hdr" sz="quarter"/>
          </p:nvPr>
        </p:nvSpPr>
        <p:spPr>
          <a:noFill/>
        </p:spPr>
        <p:txBody>
          <a:bodyPr/>
          <a:lstStyle/>
          <a:p>
            <a:r>
              <a:rPr lang="de-DE" smtClean="0"/>
              <a:t>Bundesanstalt für Straßenwesen</a:t>
            </a:r>
          </a:p>
        </p:txBody>
      </p:sp>
      <p:sp>
        <p:nvSpPr>
          <p:cNvPr id="55301" name="Datumsplatzhalter 4"/>
          <p:cNvSpPr>
            <a:spLocks noGrp="1"/>
          </p:cNvSpPr>
          <p:nvPr>
            <p:ph type="dt" sz="quarter" idx="1"/>
          </p:nvPr>
        </p:nvSpPr>
        <p:spPr>
          <a:noFill/>
        </p:spPr>
        <p:txBody>
          <a:bodyPr/>
          <a:lstStyle/>
          <a:p>
            <a:endParaRPr lang="de-DE" smtClean="0"/>
          </a:p>
        </p:txBody>
      </p:sp>
      <p:sp>
        <p:nvSpPr>
          <p:cNvPr id="55302" name="Fußzeilenplatzhalter 5"/>
          <p:cNvSpPr>
            <a:spLocks noGrp="1"/>
          </p:cNvSpPr>
          <p:nvPr>
            <p:ph type="ftr" sz="quarter" idx="4"/>
          </p:nvPr>
        </p:nvSpPr>
        <p:spPr>
          <a:noFill/>
        </p:spPr>
        <p:txBody>
          <a:bodyPr/>
          <a:lstStyle/>
          <a:p>
            <a:endParaRPr lang="de-DE" smtClean="0"/>
          </a:p>
        </p:txBody>
      </p:sp>
      <p:sp>
        <p:nvSpPr>
          <p:cNvPr id="55303" name="Foliennummernplatzhalter 6"/>
          <p:cNvSpPr>
            <a:spLocks noGrp="1"/>
          </p:cNvSpPr>
          <p:nvPr>
            <p:ph type="sldNum" sz="quarter" idx="5"/>
          </p:nvPr>
        </p:nvSpPr>
        <p:spPr>
          <a:noFill/>
        </p:spPr>
        <p:txBody>
          <a:bodyPr/>
          <a:lstStyle/>
          <a:p>
            <a:fld id="{B21FB991-7436-4FD9-B1A7-4198E5CB12CB}" type="slidenum">
              <a:rPr lang="de-DE" smtClean="0"/>
              <a:pPr/>
              <a:t>34</a:t>
            </a:fld>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01">
    <p:bg bwMode="gray">
      <p:bgPr>
        <a:solidFill>
          <a:schemeClr val="bg1"/>
        </a:solidFill>
        <a:effectLst/>
      </p:bgPr>
    </p:bg>
    <p:spTree>
      <p:nvGrpSpPr>
        <p:cNvPr id="1" name=""/>
        <p:cNvGrpSpPr/>
        <p:nvPr/>
      </p:nvGrpSpPr>
      <p:grpSpPr>
        <a:xfrm>
          <a:off x="0" y="0"/>
          <a:ext cx="0" cy="0"/>
          <a:chOff x="0" y="0"/>
          <a:chExt cx="0" cy="0"/>
        </a:xfrm>
      </p:grpSpPr>
      <p:sp>
        <p:nvSpPr>
          <p:cNvPr id="16" name="Bildplatzhalter 4"/>
          <p:cNvSpPr>
            <a:spLocks noGrp="1"/>
          </p:cNvSpPr>
          <p:nvPr>
            <p:ph type="pic" sz="quarter" idx="10"/>
          </p:nvPr>
        </p:nvSpPr>
        <p:spPr>
          <a:xfrm>
            <a:off x="0" y="0"/>
            <a:ext cx="9144000" cy="6858000"/>
          </a:xfrm>
          <a:custGeom>
            <a:avLst/>
            <a:gdLst/>
            <a:ahLst/>
            <a:cxnLst/>
            <a:rect l="l" t="t" r="r" b="b"/>
            <a:pathLst>
              <a:path w="9144000" h="6858000">
                <a:moveTo>
                  <a:pt x="179388" y="188641"/>
                </a:moveTo>
                <a:lnTo>
                  <a:pt x="179388" y="1808820"/>
                </a:lnTo>
                <a:lnTo>
                  <a:pt x="8964613" y="1808820"/>
                </a:lnTo>
                <a:lnTo>
                  <a:pt x="8964613" y="188641"/>
                </a:lnTo>
                <a:close/>
                <a:moveTo>
                  <a:pt x="0" y="0"/>
                </a:moveTo>
                <a:lnTo>
                  <a:pt x="9144000" y="0"/>
                </a:lnTo>
                <a:lnTo>
                  <a:pt x="9144000" y="6858000"/>
                </a:lnTo>
                <a:lnTo>
                  <a:pt x="0" y="6858000"/>
                </a:lnTo>
                <a:close/>
              </a:path>
            </a:pathLst>
          </a:custGeom>
          <a:solidFill>
            <a:schemeClr val="accent1"/>
          </a:solidFill>
        </p:spPr>
        <p:txBody>
          <a:bodyPr lIns="90000" tIns="46800" rIns="90000" bIns="46800" anchor="ctr" anchorCtr="0"/>
          <a:lstStyle>
            <a:lvl1pPr algn="ctr">
              <a:defRPr>
                <a:solidFill>
                  <a:schemeClr val="accent3"/>
                </a:solidFill>
              </a:defRPr>
            </a:lvl1pPr>
          </a:lstStyle>
          <a:p>
            <a:r>
              <a:rPr lang="de-DE" smtClean="0"/>
              <a:t>Bild auf Platzhalter ziehen oder durch Klicken auf Symbol hinzufügen</a:t>
            </a:r>
            <a:endParaRPr lang="de-DE" dirty="0"/>
          </a:p>
        </p:txBody>
      </p:sp>
      <p:sp>
        <p:nvSpPr>
          <p:cNvPr id="2" name="Titel 1"/>
          <p:cNvSpPr>
            <a:spLocks noGrp="1"/>
          </p:cNvSpPr>
          <p:nvPr>
            <p:ph type="ctrTitle"/>
          </p:nvPr>
        </p:nvSpPr>
        <p:spPr bwMode="gray">
          <a:xfrm>
            <a:off x="1008063" y="2780928"/>
            <a:ext cx="5112109" cy="1080120"/>
          </a:xfrm>
        </p:spPr>
        <p:txBody>
          <a:bodyPr anchor="t" anchorCtr="0"/>
          <a:lstStyle>
            <a:lvl1pPr>
              <a:lnSpc>
                <a:spcPct val="95000"/>
              </a:lnSpc>
              <a:defRPr sz="3300" b="1">
                <a:solidFill>
                  <a:schemeClr val="bg1"/>
                </a:solidFill>
              </a:defRPr>
            </a:lvl1pPr>
          </a:lstStyle>
          <a:p>
            <a:r>
              <a:rPr lang="de-DE" smtClean="0"/>
              <a:t>Mastertitelformat bearbeiten</a:t>
            </a:r>
            <a:endParaRPr lang="de-DE" dirty="0"/>
          </a:p>
        </p:txBody>
      </p:sp>
      <p:sp>
        <p:nvSpPr>
          <p:cNvPr id="3" name="Untertitel 2"/>
          <p:cNvSpPr>
            <a:spLocks noGrp="1"/>
          </p:cNvSpPr>
          <p:nvPr>
            <p:ph type="subTitle" idx="1"/>
          </p:nvPr>
        </p:nvSpPr>
        <p:spPr bwMode="gray">
          <a:xfrm>
            <a:off x="1008063" y="4005065"/>
            <a:ext cx="5112109" cy="576063"/>
          </a:xfrm>
        </p:spPr>
        <p:txBody>
          <a:bodyPr/>
          <a:lstStyle>
            <a:lvl1pPr marL="0" indent="0" algn="l">
              <a:buNone/>
              <a:defRPr sz="20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548" y="463324"/>
            <a:ext cx="1627635" cy="774194"/>
          </a:xfrm>
          <a:prstGeom prst="rect">
            <a:avLst/>
          </a:prstGeom>
          <a:noFill/>
          <a:ln>
            <a:noFill/>
          </a:ln>
        </p:spPr>
      </p:pic>
      <p:sp>
        <p:nvSpPr>
          <p:cNvPr id="21" name="Textplatzhalter 19"/>
          <p:cNvSpPr>
            <a:spLocks noGrp="1"/>
          </p:cNvSpPr>
          <p:nvPr>
            <p:ph type="body" sz="quarter" idx="11"/>
          </p:nvPr>
        </p:nvSpPr>
        <p:spPr>
          <a:xfrm>
            <a:off x="7451414" y="6237312"/>
            <a:ext cx="1189038" cy="288925"/>
          </a:xfrm>
        </p:spPr>
        <p:txBody>
          <a:bodyPr bIns="0" anchor="b" anchorCtr="0"/>
          <a:lstStyle>
            <a:lvl1pPr algn="r">
              <a:defRPr sz="1200" b="1">
                <a:solidFill>
                  <a:schemeClr val="bg1"/>
                </a:solidFill>
              </a:defRPr>
            </a:lvl1pPr>
            <a:lvl2pPr>
              <a:defRPr sz="1200" b="1">
                <a:solidFill>
                  <a:schemeClr val="bg1"/>
                </a:solidFill>
              </a:defRPr>
            </a:lvl2pPr>
            <a:lvl3pPr>
              <a:defRPr sz="1200" b="1">
                <a:solidFill>
                  <a:schemeClr val="bg1"/>
                </a:solidFill>
              </a:defRPr>
            </a:lvl3pPr>
            <a:lvl4pPr>
              <a:defRPr sz="1200" b="1">
                <a:solidFill>
                  <a:schemeClr val="bg1"/>
                </a:solidFill>
              </a:defRPr>
            </a:lvl4pPr>
            <a:lvl5pPr>
              <a:defRPr sz="1200" b="1">
                <a:solidFill>
                  <a:schemeClr val="bg1"/>
                </a:solidFill>
              </a:defRPr>
            </a:lvl5pPr>
          </a:lstStyle>
          <a:p>
            <a:pPr lvl="0"/>
            <a:r>
              <a:rPr lang="de-DE" smtClean="0"/>
              <a:t>Mastertextformat bearbeiten</a:t>
            </a:r>
          </a:p>
        </p:txBody>
      </p:sp>
    </p:spTree>
    <p:extLst>
      <p:ext uri="{BB962C8B-B14F-4D97-AF65-F5344CB8AC3E}">
        <p14:creationId xmlns:p14="http://schemas.microsoft.com/office/powerpoint/2010/main" val="128140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se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a:p>
        </p:txBody>
      </p:sp>
      <p:sp>
        <p:nvSpPr>
          <p:cNvPr id="6" name="Fußzeilenplatzhalter 5"/>
          <p:cNvSpPr>
            <a:spLocks noGrp="1"/>
          </p:cNvSpPr>
          <p:nvPr>
            <p:ph type="ftr" sz="quarter" idx="10"/>
          </p:nvPr>
        </p:nvSpPr>
        <p:spPr/>
        <p:txBody>
          <a:bodyPr/>
          <a:lstStyle/>
          <a:p>
            <a:endParaRPr lang="de-DE" dirty="0"/>
          </a:p>
        </p:txBody>
      </p:sp>
      <p:sp>
        <p:nvSpPr>
          <p:cNvPr id="7" name="Foliennummernplatzhalter 6"/>
          <p:cNvSpPr>
            <a:spLocks noGrp="1"/>
          </p:cNvSpPr>
          <p:nvPr>
            <p:ph type="sldNum" sz="quarter" idx="11"/>
          </p:nvPr>
        </p:nvSpPr>
        <p:spPr/>
        <p:txBody>
          <a:bodyPr/>
          <a:lstStyle/>
          <a:p>
            <a:fld id="{CEEEC7DC-69A7-490A-A22F-3ACE3AFE1842}" type="slidenum">
              <a:rPr lang="de-DE" smtClean="0"/>
              <a:pPr/>
              <a:t>‹Nr.›</a:t>
            </a:fld>
            <a:endParaRPr lang="de-DE" dirty="0"/>
          </a:p>
        </p:txBody>
      </p:sp>
      <p:sp>
        <p:nvSpPr>
          <p:cNvPr id="5" name="Textplatzhalter 4"/>
          <p:cNvSpPr>
            <a:spLocks noGrp="1"/>
          </p:cNvSpPr>
          <p:nvPr>
            <p:ph type="body" sz="quarter" idx="12"/>
          </p:nvPr>
        </p:nvSpPr>
        <p:spPr>
          <a:xfrm>
            <a:off x="503238" y="3032956"/>
            <a:ext cx="2988642" cy="2701094"/>
          </a:xfrm>
        </p:spPr>
        <p:txBody>
          <a:bodyPr/>
          <a:lstStyle>
            <a:lvl1pPr>
              <a:defRPr sz="1200"/>
            </a:lvl1pPr>
          </a:lstStyle>
          <a:p>
            <a:pPr lvl="0"/>
            <a:r>
              <a:rPr lang="de-DE" smtClean="0"/>
              <a:t>Mastertextformat bearbeiten</a:t>
            </a:r>
          </a:p>
        </p:txBody>
      </p:sp>
    </p:spTree>
    <p:extLst>
      <p:ext uri="{BB962C8B-B14F-4D97-AF65-F5344CB8AC3E}">
        <p14:creationId xmlns:p14="http://schemas.microsoft.com/office/powerpoint/2010/main" val="5393406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p:cNvSpPr>
            <a:spLocks noGrp="1"/>
          </p:cNvSpPr>
          <p:nvPr>
            <p:ph type="sldNum" sz="quarter" idx="11"/>
          </p:nvPr>
        </p:nvSpPr>
        <p:spPr/>
        <p:txBody>
          <a:bodyPr/>
          <a:lstStyle/>
          <a:p>
            <a:fld id="{CEEEC7DC-69A7-490A-A22F-3ACE3AFE1842}" type="slidenum">
              <a:rPr lang="de-DE" smtClean="0"/>
              <a:pPr/>
              <a:t>‹Nr.›</a:t>
            </a:fld>
            <a:endParaRPr lang="de-DE" dirty="0"/>
          </a:p>
        </p:txBody>
      </p:sp>
      <p:sp>
        <p:nvSpPr>
          <p:cNvPr id="7" name="Fußzeilenplatzhalter 5"/>
          <p:cNvSpPr>
            <a:spLocks noGrp="1"/>
          </p:cNvSpPr>
          <p:nvPr>
            <p:ph type="ftr" sz="quarter" idx="10"/>
          </p:nvPr>
        </p:nvSpPr>
        <p:spPr>
          <a:xfrm>
            <a:off x="6300191" y="6408017"/>
            <a:ext cx="2124671" cy="189335"/>
          </a:xfrm>
        </p:spPr>
        <p:txBody>
          <a:bodyPr/>
          <a:lstStyle/>
          <a:p>
            <a:endParaRPr lang="de-DE" dirty="0"/>
          </a:p>
        </p:txBody>
      </p:sp>
    </p:spTree>
    <p:extLst>
      <p:ext uri="{BB962C8B-B14F-4D97-AF65-F5344CB8AC3E}">
        <p14:creationId xmlns:p14="http://schemas.microsoft.com/office/powerpoint/2010/main" val="17659611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a:xfrm>
            <a:off x="863600" y="6308725"/>
            <a:ext cx="7380288" cy="222250"/>
          </a:xfrm>
          <a:prstGeom prst="rect">
            <a:avLst/>
          </a:prstGeom>
        </p:spPr>
        <p:txBody>
          <a:bodyPr/>
          <a:lstStyle>
            <a:extLst/>
          </a:lstStyle>
          <a:p>
            <a:endParaRPr lang="en-US" dirty="0"/>
          </a:p>
        </p:txBody>
      </p:sp>
      <p:sp>
        <p:nvSpPr>
          <p:cNvPr id="6" name="Fußzeilenplatzhalter 5"/>
          <p:cNvSpPr>
            <a:spLocks noGrp="1"/>
          </p:cNvSpPr>
          <p:nvPr>
            <p:ph type="ftr" sz="quarter" idx="11"/>
          </p:nvPr>
        </p:nvSpPr>
        <p:spPr>
          <a:xfrm>
            <a:off x="6062328" y="6111875"/>
            <a:ext cx="2286000" cy="365125"/>
          </a:xfrm>
          <a:prstGeom prst="rect">
            <a:avLst/>
          </a:prstGeom>
        </p:spPr>
        <p:txBody>
          <a:bodyPr/>
          <a:lstStyle>
            <a:extLst/>
          </a:lstStyle>
          <a:p>
            <a:endParaRPr lang="en-US" dirty="0"/>
          </a:p>
        </p:txBody>
      </p:sp>
      <p:sp>
        <p:nvSpPr>
          <p:cNvPr id="7" name="Foliennummernplatzhalter 6"/>
          <p:cNvSpPr>
            <a:spLocks noGrp="1"/>
          </p:cNvSpPr>
          <p:nvPr>
            <p:ph type="sldNum" sz="quarter" idx="12"/>
          </p:nvPr>
        </p:nvSpPr>
        <p:spPr/>
        <p:txBody>
          <a:bodyPr/>
          <a:lstStyle>
            <a:extLst/>
          </a:lstStyle>
          <a:p>
            <a:pPr>
              <a:defRPr/>
            </a:pPr>
            <a:fld id="{1AA29269-C277-41DE-8C76-07B74CA5EE07}" type="slidenum">
              <a:rPr lang="de-DE" smtClean="0"/>
              <a:pPr>
                <a:defRPr/>
              </a:pPr>
              <a:t>‹Nr.›</a:t>
            </a:fld>
            <a:endParaRPr lang="de-DE"/>
          </a:p>
        </p:txBody>
      </p:sp>
    </p:spTree>
    <p:extLst>
      <p:ext uri="{BB962C8B-B14F-4D97-AF65-F5344CB8AC3E}">
        <p14:creationId xmlns:p14="http://schemas.microsoft.com/office/powerpoint/2010/main" val="364929970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dirty="0"/>
          </a:p>
        </p:txBody>
      </p:sp>
    </p:spTree>
    <p:extLst>
      <p:ext uri="{BB962C8B-B14F-4D97-AF65-F5344CB8AC3E}">
        <p14:creationId xmlns:p14="http://schemas.microsoft.com/office/powerpoint/2010/main" val="19194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dirty="0"/>
          </a:p>
        </p:txBody>
      </p:sp>
    </p:spTree>
    <p:extLst>
      <p:ext uri="{BB962C8B-B14F-4D97-AF65-F5344CB8AC3E}">
        <p14:creationId xmlns:p14="http://schemas.microsoft.com/office/powerpoint/2010/main" val="110777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Bullets">
    <p:spTree>
      <p:nvGrpSpPr>
        <p:cNvPr id="1" name=""/>
        <p:cNvGrpSpPr/>
        <p:nvPr/>
      </p:nvGrpSpPr>
      <p:grpSpPr>
        <a:xfrm>
          <a:off x="0" y="0"/>
          <a:ext cx="0" cy="0"/>
          <a:chOff x="0" y="0"/>
          <a:chExt cx="0" cy="0"/>
        </a:xfrm>
      </p:grpSpPr>
      <p:sp>
        <p:nvSpPr>
          <p:cNvPr id="4" name="Title 21"/>
          <p:cNvSpPr>
            <a:spLocks noGrp="1"/>
          </p:cNvSpPr>
          <p:nvPr>
            <p:ph type="title"/>
          </p:nvPr>
        </p:nvSpPr>
        <p:spPr>
          <a:xfrm>
            <a:off x="471118" y="620688"/>
            <a:ext cx="7147520" cy="838200"/>
          </a:xfrm>
          <a:prstGeom prst="rect">
            <a:avLst/>
          </a:prstGeom>
        </p:spPr>
        <p:txBody>
          <a:bodyPr/>
          <a:lstStyle>
            <a:lvl1pPr>
              <a:lnSpc>
                <a:spcPct val="120000"/>
              </a:lnSpc>
              <a:defRPr b="1"/>
            </a:lvl1pPr>
          </a:lstStyle>
          <a:p>
            <a:r>
              <a:rPr lang="de-DE" dirty="0"/>
              <a:t>Titelmasterformat durch Klicken bearbeiten</a:t>
            </a:r>
            <a:endParaRPr lang="en-US" dirty="0"/>
          </a:p>
        </p:txBody>
      </p:sp>
      <p:sp>
        <p:nvSpPr>
          <p:cNvPr id="5" name="Inhaltsplatzhalter 2"/>
          <p:cNvSpPr>
            <a:spLocks noGrp="1"/>
          </p:cNvSpPr>
          <p:nvPr>
            <p:ph idx="1"/>
          </p:nvPr>
        </p:nvSpPr>
        <p:spPr>
          <a:xfrm>
            <a:off x="457202" y="1556793"/>
            <a:ext cx="8435975" cy="4610092"/>
          </a:xfrm>
          <a:prstGeom prst="rect">
            <a:avLst/>
          </a:prstGeom>
        </p:spPr>
        <p:txBody>
          <a:bodyPr/>
          <a:lstStyle>
            <a:lvl1pPr>
              <a:lnSpc>
                <a:spcPct val="120000"/>
              </a:lnSpc>
              <a:buClr>
                <a:srgbClr val="55B631"/>
              </a:buClr>
              <a:buSzPct val="120000"/>
              <a:buFont typeface="Verdana" pitchFamily="34" charset="0"/>
              <a:buChar char="•"/>
              <a:defRPr/>
            </a:lvl1pPr>
            <a:lvl2pPr>
              <a:lnSpc>
                <a:spcPct val="120000"/>
              </a:lnSpc>
              <a:buClr>
                <a:srgbClr val="55B631"/>
              </a:buClr>
              <a:buSzPct val="120000"/>
              <a:buFont typeface="Wingdings" pitchFamily="2" charset="2"/>
              <a:buChar char="§"/>
              <a:defRPr sz="1800"/>
            </a:lvl2pPr>
            <a:lvl3pPr>
              <a:lnSpc>
                <a:spcPct val="120000"/>
              </a:lnSpc>
              <a:buClr>
                <a:srgbClr val="55B631"/>
              </a:buClr>
              <a:buFont typeface="Verdana" pitchFamily="34" charset="0"/>
              <a:buChar char="–"/>
              <a:defRPr sz="1600"/>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extLst>
      <p:ext uri="{BB962C8B-B14F-4D97-AF65-F5344CB8AC3E}">
        <p14:creationId xmlns:p14="http://schemas.microsoft.com/office/powerpoint/2010/main" val="463762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 xmlns:a16="http://schemas.microsoft.com/office/drawing/2014/main" id="{86531D9A-AD8B-4836-B85A-A883E81C0339}"/>
              </a:ext>
            </a:extLst>
          </p:cNvPr>
          <p:cNvGraphicFramePr>
            <a:graphicFrameLocks noChangeAspect="1"/>
          </p:cNvGraphicFramePr>
          <p:nvPr userDrawn="1">
            <p:custDataLst>
              <p:tags r:id="rId2"/>
            </p:custDataLst>
            <p:extLst>
              <p:ext uri="{D42A27DB-BD31-4B8C-83A1-F6EECF244321}">
                <p14:modId xmlns:p14="http://schemas.microsoft.com/office/powerpoint/2010/main" val="1928911253"/>
              </p:ext>
            </p:extLst>
          </p:nvPr>
        </p:nvGraphicFramePr>
        <p:xfrm>
          <a:off x="1081" y="1440"/>
          <a:ext cx="1081" cy="1441"/>
        </p:xfrm>
        <a:graphic>
          <a:graphicData uri="http://schemas.openxmlformats.org/presentationml/2006/ole">
            <mc:AlternateContent xmlns:mc="http://schemas.openxmlformats.org/markup-compatibility/2006">
              <mc:Choice xmlns:v="urn:schemas-microsoft-com:vml" Requires="v">
                <p:oleObj spid="_x0000_s9220" name="think-cell Folie" r:id="rId5" imgW="328" imgH="328" progId="TCLayout.ActiveDocument.1">
                  <p:embed/>
                </p:oleObj>
              </mc:Choice>
              <mc:Fallback>
                <p:oleObj name="think-cell Folie" r:id="rId5" imgW="328" imgH="328" progId="TCLayout.ActiveDocument.1">
                  <p:embed/>
                  <p:pic>
                    <p:nvPicPr>
                      <p:cNvPr id="0" name=""/>
                      <p:cNvPicPr/>
                      <p:nvPr/>
                    </p:nvPicPr>
                    <p:blipFill>
                      <a:blip r:embed="rId6"/>
                      <a:stretch>
                        <a:fillRect/>
                      </a:stretch>
                    </p:blipFill>
                    <p:spPr>
                      <a:xfrm>
                        <a:off x="1081" y="1440"/>
                        <a:ext cx="1081" cy="1441"/>
                      </a:xfrm>
                      <a:prstGeom prst="rect">
                        <a:avLst/>
                      </a:prstGeom>
                    </p:spPr>
                  </p:pic>
                </p:oleObj>
              </mc:Fallback>
            </mc:AlternateContent>
          </a:graphicData>
        </a:graphic>
      </p:graphicFrame>
      <p:sp>
        <p:nvSpPr>
          <p:cNvPr id="5" name="Rectangle 4" hidden="1">
            <a:extLst>
              <a:ext uri="{FF2B5EF4-FFF2-40B4-BE49-F238E27FC236}">
                <a16:creationId xmlns="" xmlns:a16="http://schemas.microsoft.com/office/drawing/2014/main" id="{79B26898-DD92-4CE4-B803-AA49AFD03303}"/>
              </a:ext>
            </a:extLst>
          </p:cNvPr>
          <p:cNvSpPr/>
          <p:nvPr userDrawn="1">
            <p:custDataLst>
              <p:tags r:id="rId3"/>
            </p:custDataLst>
          </p:nvPr>
        </p:nvSpPr>
        <p:spPr>
          <a:xfrm>
            <a:off x="0" y="0"/>
            <a:ext cx="108098" cy="144015"/>
          </a:xfrm>
          <a:prstGeom prst="rect">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fontAlgn="base">
              <a:lnSpc>
                <a:spcPct val="90000"/>
              </a:lnSpc>
              <a:spcBef>
                <a:spcPct val="0"/>
              </a:spcBef>
              <a:spcAft>
                <a:spcPct val="0"/>
              </a:spcAft>
              <a:buClr>
                <a:srgbClr val="000000"/>
              </a:buClr>
              <a:buSzPct val="100000"/>
            </a:pPr>
            <a:endParaRPr lang="de-DE" sz="2100" b="1" i="0" baseline="0" dirty="0">
              <a:solidFill>
                <a:schemeClr val="tx1"/>
              </a:solidFill>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 xmlns:a16="http://schemas.microsoft.com/office/drawing/2014/main" id="{600E1F44-3BB3-4243-887A-9E98A834CCEA}"/>
              </a:ext>
            </a:extLst>
          </p:cNvPr>
          <p:cNvSpPr>
            <a:spLocks noGrp="1"/>
          </p:cNvSpPr>
          <p:nvPr>
            <p:ph type="title"/>
          </p:nvPr>
        </p:nvSpPr>
        <p:spPr>
          <a:xfrm>
            <a:off x="245136" y="1087357"/>
            <a:ext cx="8641689" cy="678479"/>
          </a:xfrm>
        </p:spPr>
        <p:txBody>
          <a:bodyPr/>
          <a:lstStyle/>
          <a:p>
            <a:r>
              <a:rPr lang="en-US"/>
              <a:t>Click to edit Master title style</a:t>
            </a:r>
            <a:endParaRPr lang="de-DE" dirty="0"/>
          </a:p>
        </p:txBody>
      </p:sp>
      <p:sp>
        <p:nvSpPr>
          <p:cNvPr id="4" name="Text Placeholder 3">
            <a:extLst>
              <a:ext uri="{FF2B5EF4-FFF2-40B4-BE49-F238E27FC236}">
                <a16:creationId xmlns="" xmlns:a16="http://schemas.microsoft.com/office/drawing/2014/main" id="{BF4E64CC-68C8-49DB-8782-B750AFFF97F8}"/>
              </a:ext>
            </a:extLst>
          </p:cNvPr>
          <p:cNvSpPr>
            <a:spLocks noGrp="1"/>
          </p:cNvSpPr>
          <p:nvPr>
            <p:ph type="body" sz="quarter" idx="10"/>
          </p:nvPr>
        </p:nvSpPr>
        <p:spPr>
          <a:xfrm>
            <a:off x="245136" y="1895571"/>
            <a:ext cx="8641689" cy="1107996"/>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364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02">
    <p:bg bwMode="gray">
      <p:bgPr>
        <a:solidFill>
          <a:schemeClr val="bg1"/>
        </a:solidFill>
        <a:effectLst/>
      </p:bgPr>
    </p:bg>
    <p:spTree>
      <p:nvGrpSpPr>
        <p:cNvPr id="1" name=""/>
        <p:cNvGrpSpPr/>
        <p:nvPr/>
      </p:nvGrpSpPr>
      <p:grpSpPr>
        <a:xfrm>
          <a:off x="0" y="0"/>
          <a:ext cx="0" cy="0"/>
          <a:chOff x="0" y="0"/>
          <a:chExt cx="0" cy="0"/>
        </a:xfrm>
      </p:grpSpPr>
      <p:sp>
        <p:nvSpPr>
          <p:cNvPr id="11" name="Bildplatzhalter 4"/>
          <p:cNvSpPr>
            <a:spLocks noGrp="1"/>
          </p:cNvSpPr>
          <p:nvPr>
            <p:ph type="pic" sz="quarter" idx="10"/>
          </p:nvPr>
        </p:nvSpPr>
        <p:spPr>
          <a:xfrm>
            <a:off x="0" y="0"/>
            <a:ext cx="9144000" cy="6858000"/>
          </a:xfrm>
          <a:custGeom>
            <a:avLst/>
            <a:gdLst/>
            <a:ahLst/>
            <a:cxnLst/>
            <a:rect l="l" t="t" r="r" b="b"/>
            <a:pathLst>
              <a:path w="9144000" h="6858000">
                <a:moveTo>
                  <a:pt x="179388" y="6021388"/>
                </a:moveTo>
                <a:lnTo>
                  <a:pt x="179388" y="6669088"/>
                </a:lnTo>
                <a:lnTo>
                  <a:pt x="8964613" y="6669088"/>
                </a:lnTo>
                <a:lnTo>
                  <a:pt x="8964613" y="6021388"/>
                </a:lnTo>
                <a:close/>
                <a:moveTo>
                  <a:pt x="179388" y="188641"/>
                </a:moveTo>
                <a:lnTo>
                  <a:pt x="179388" y="1808820"/>
                </a:lnTo>
                <a:lnTo>
                  <a:pt x="8964613" y="1808820"/>
                </a:lnTo>
                <a:lnTo>
                  <a:pt x="8964613" y="188641"/>
                </a:lnTo>
                <a:close/>
                <a:moveTo>
                  <a:pt x="0" y="0"/>
                </a:moveTo>
                <a:lnTo>
                  <a:pt x="9144000" y="0"/>
                </a:lnTo>
                <a:lnTo>
                  <a:pt x="9144000" y="6858000"/>
                </a:lnTo>
                <a:lnTo>
                  <a:pt x="0" y="6858000"/>
                </a:lnTo>
                <a:close/>
              </a:path>
            </a:pathLst>
          </a:custGeom>
          <a:solidFill>
            <a:schemeClr val="accent1"/>
          </a:solidFill>
        </p:spPr>
        <p:txBody>
          <a:bodyPr lIns="90000" tIns="46800" rIns="90000" bIns="46800" anchor="ctr" anchorCtr="0"/>
          <a:lstStyle>
            <a:lvl1pPr algn="ctr">
              <a:defRPr>
                <a:solidFill>
                  <a:schemeClr val="accent3"/>
                </a:solidFill>
              </a:defRPr>
            </a:lvl1pPr>
          </a:lstStyle>
          <a:p>
            <a:r>
              <a:rPr lang="de-DE" smtClean="0"/>
              <a:t>Bild auf Platzhalter ziehen oder durch Klicken auf Symbol hinzufügen</a:t>
            </a:r>
            <a:endParaRPr lang="de-DE" dirty="0"/>
          </a:p>
        </p:txBody>
      </p:sp>
      <p:sp>
        <p:nvSpPr>
          <p:cNvPr id="2" name="Titel 1"/>
          <p:cNvSpPr>
            <a:spLocks noGrp="1"/>
          </p:cNvSpPr>
          <p:nvPr>
            <p:ph type="ctrTitle"/>
          </p:nvPr>
        </p:nvSpPr>
        <p:spPr bwMode="gray">
          <a:xfrm>
            <a:off x="1008064" y="2780928"/>
            <a:ext cx="5111750" cy="1080120"/>
          </a:xfrm>
        </p:spPr>
        <p:txBody>
          <a:bodyPr anchor="t" anchorCtr="0"/>
          <a:lstStyle>
            <a:lvl1pPr>
              <a:lnSpc>
                <a:spcPct val="95000"/>
              </a:lnSpc>
              <a:defRPr sz="3300" b="1">
                <a:solidFill>
                  <a:schemeClr val="bg1"/>
                </a:solidFill>
              </a:defRPr>
            </a:lvl1pPr>
          </a:lstStyle>
          <a:p>
            <a:r>
              <a:rPr lang="de-DE" smtClean="0"/>
              <a:t>Mastertitelformat bearbeiten</a:t>
            </a:r>
            <a:endParaRPr lang="de-DE" dirty="0"/>
          </a:p>
        </p:txBody>
      </p:sp>
      <p:sp>
        <p:nvSpPr>
          <p:cNvPr id="3" name="Untertitel 2"/>
          <p:cNvSpPr>
            <a:spLocks noGrp="1"/>
          </p:cNvSpPr>
          <p:nvPr>
            <p:ph type="subTitle" idx="1"/>
          </p:nvPr>
        </p:nvSpPr>
        <p:spPr bwMode="gray">
          <a:xfrm>
            <a:off x="1008064" y="4005065"/>
            <a:ext cx="5111750" cy="576063"/>
          </a:xfrm>
        </p:spPr>
        <p:txBody>
          <a:bodyPr/>
          <a:lstStyle>
            <a:lvl1pPr marL="0" indent="0" algn="l">
              <a:buNone/>
              <a:defRPr sz="20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548" y="463324"/>
            <a:ext cx="1627635" cy="774194"/>
          </a:xfrm>
          <a:prstGeom prst="rect">
            <a:avLst/>
          </a:prstGeom>
          <a:noFill/>
          <a:ln>
            <a:noFill/>
          </a:ln>
        </p:spPr>
      </p:pic>
      <p:sp>
        <p:nvSpPr>
          <p:cNvPr id="10" name="Textfeld 9"/>
          <p:cNvSpPr txBox="1"/>
          <p:nvPr userDrawn="1"/>
        </p:nvSpPr>
        <p:spPr bwMode="gray">
          <a:xfrm>
            <a:off x="7560332" y="6237312"/>
            <a:ext cx="1080432" cy="288032"/>
          </a:xfrm>
          <a:prstGeom prst="rect">
            <a:avLst/>
          </a:prstGeom>
        </p:spPr>
        <p:txBody>
          <a:bodyPr vert="horz" lIns="0" tIns="0" rIns="0" bIns="0" rtlCol="0" anchor="ctr" anchorCtr="0"/>
          <a:lstStyle>
            <a:defPPr>
              <a:defRPr lang="de-DE"/>
            </a:defPPr>
            <a:lvl1pPr>
              <a:defRPr sz="1200"/>
            </a:lvl1pPr>
          </a:lstStyle>
          <a:p>
            <a:pPr lvl="0" algn="r"/>
            <a:r>
              <a:rPr lang="de-DE" b="1" dirty="0" smtClean="0">
                <a:solidFill>
                  <a:schemeClr val="accent1"/>
                </a:solidFill>
              </a:rPr>
              <a:t>www.bmvi.de</a:t>
            </a:r>
            <a:endParaRPr lang="de-DE" b="1" dirty="0">
              <a:solidFill>
                <a:schemeClr val="accent1"/>
              </a:solidFill>
            </a:endParaRPr>
          </a:p>
        </p:txBody>
      </p:sp>
    </p:spTree>
    <p:extLst>
      <p:ext uri="{BB962C8B-B14F-4D97-AF65-F5344CB8AC3E}">
        <p14:creationId xmlns:p14="http://schemas.microsoft.com/office/powerpoint/2010/main" val="62669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trennblatt">
    <p:bg>
      <p:bgPr>
        <a:solidFill>
          <a:schemeClr val="accent1"/>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1008064" y="1592263"/>
            <a:ext cx="5111750" cy="1512701"/>
          </a:xfrm>
        </p:spPr>
        <p:txBody>
          <a:bodyPr/>
          <a:lstStyle>
            <a:lvl1pPr marL="360363" indent="-360363">
              <a:lnSpc>
                <a:spcPct val="95000"/>
              </a:lnSpc>
              <a:tabLst>
                <a:tab pos="360363" algn="l"/>
              </a:tabLst>
              <a:defRPr sz="3300">
                <a:solidFill>
                  <a:schemeClr val="bg1"/>
                </a:solidFill>
                <a:latin typeface="+mj-lt"/>
              </a:defRPr>
            </a:lvl1pPr>
          </a:lstStyle>
          <a:p>
            <a:pPr lvl="0"/>
            <a:r>
              <a:rPr lang="de-DE" smtClean="0"/>
              <a:t>Mastertextformat bearbeiten</a:t>
            </a:r>
          </a:p>
        </p:txBody>
      </p:sp>
      <p:sp>
        <p:nvSpPr>
          <p:cNvPr id="8" name="Textplatzhalter 7"/>
          <p:cNvSpPr>
            <a:spLocks noGrp="1"/>
          </p:cNvSpPr>
          <p:nvPr>
            <p:ph type="body" sz="quarter" idx="13"/>
          </p:nvPr>
        </p:nvSpPr>
        <p:spPr>
          <a:xfrm>
            <a:off x="1368426" y="3284538"/>
            <a:ext cx="4751388" cy="1764642"/>
          </a:xfrm>
        </p:spPr>
        <p:txBody>
          <a:bodyPr/>
          <a:lstStyle>
            <a:lvl1pPr>
              <a:defRPr>
                <a:solidFill>
                  <a:schemeClr val="bg1"/>
                </a:solidFill>
              </a:defRPr>
            </a:lvl1pPr>
          </a:lstStyle>
          <a:p>
            <a:pPr lvl="0"/>
            <a:r>
              <a:rPr lang="de-DE" smtClean="0"/>
              <a:t>Mastertextformat bearbeiten</a:t>
            </a:r>
          </a:p>
        </p:txBody>
      </p:sp>
    </p:spTree>
    <p:extLst>
      <p:ext uri="{BB962C8B-B14F-4D97-AF65-F5344CB8AC3E}">
        <p14:creationId xmlns:p14="http://schemas.microsoft.com/office/powerpoint/2010/main" val="198458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dirty="0"/>
          </a:p>
        </p:txBody>
      </p:sp>
      <p:sp>
        <p:nvSpPr>
          <p:cNvPr id="3" name="Inhaltsplatzhalter 2"/>
          <p:cNvSpPr>
            <a:spLocks noGrp="1"/>
          </p:cNvSpPr>
          <p:nvPr>
            <p:ph idx="1"/>
          </p:nvPr>
        </p:nvSpPr>
        <p:spPr bwMode="gray"/>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Foliennummernplatzhalter 7"/>
          <p:cNvSpPr>
            <a:spLocks noGrp="1"/>
          </p:cNvSpPr>
          <p:nvPr>
            <p:ph type="sldNum" sz="quarter" idx="11"/>
          </p:nvPr>
        </p:nvSpPr>
        <p:spPr/>
        <p:txBody>
          <a:bodyPr/>
          <a:lstStyle/>
          <a:p>
            <a:fld id="{CEEEC7DC-69A7-490A-A22F-3ACE3AFE1842}" type="slidenum">
              <a:rPr lang="de-DE" smtClean="0"/>
              <a:pPr/>
              <a:t>‹Nr.›</a:t>
            </a:fld>
            <a:endParaRPr lang="de-DE" dirty="0"/>
          </a:p>
        </p:txBody>
      </p:sp>
    </p:spTree>
    <p:extLst>
      <p:ext uri="{BB962C8B-B14F-4D97-AF65-F5344CB8AC3E}">
        <p14:creationId xmlns:p14="http://schemas.microsoft.com/office/powerpoint/2010/main" val="390157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Bild (vertika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dirty="0"/>
          </a:p>
        </p:txBody>
      </p:sp>
      <p:sp>
        <p:nvSpPr>
          <p:cNvPr id="3" name="Inhaltsplatzhalter 2"/>
          <p:cNvSpPr>
            <a:spLocks noGrp="1"/>
          </p:cNvSpPr>
          <p:nvPr>
            <p:ph idx="1"/>
          </p:nvPr>
        </p:nvSpPr>
        <p:spPr bwMode="gray">
          <a:xfrm>
            <a:off x="503238" y="1628775"/>
            <a:ext cx="5400909" cy="4105276"/>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ußzeilenplatzhalter 6"/>
          <p:cNvSpPr>
            <a:spLocks noGrp="1"/>
          </p:cNvSpPr>
          <p:nvPr>
            <p:ph type="ftr" sz="quarter" idx="10"/>
          </p:nvPr>
        </p:nvSpPr>
        <p:spPr/>
        <p:txBody>
          <a:bodyPr/>
          <a:lstStyle/>
          <a:p>
            <a:endParaRPr lang="de-DE" dirty="0"/>
          </a:p>
        </p:txBody>
      </p:sp>
      <p:sp>
        <p:nvSpPr>
          <p:cNvPr id="8" name="Foliennummernplatzhalter 7"/>
          <p:cNvSpPr>
            <a:spLocks noGrp="1"/>
          </p:cNvSpPr>
          <p:nvPr>
            <p:ph type="sldNum" sz="quarter" idx="11"/>
          </p:nvPr>
        </p:nvSpPr>
        <p:spPr/>
        <p:txBody>
          <a:bodyPr/>
          <a:lstStyle/>
          <a:p>
            <a:fld id="{CEEEC7DC-69A7-490A-A22F-3ACE3AFE1842}" type="slidenum">
              <a:rPr lang="de-DE" smtClean="0"/>
              <a:pPr/>
              <a:t>‹Nr.›</a:t>
            </a:fld>
            <a:endParaRPr lang="de-DE" dirty="0"/>
          </a:p>
        </p:txBody>
      </p:sp>
      <p:sp>
        <p:nvSpPr>
          <p:cNvPr id="6" name="Bildplatzhalter 5"/>
          <p:cNvSpPr>
            <a:spLocks noGrp="1"/>
          </p:cNvSpPr>
          <p:nvPr>
            <p:ph type="pic" sz="quarter" idx="12"/>
          </p:nvPr>
        </p:nvSpPr>
        <p:spPr>
          <a:xfrm>
            <a:off x="6084887" y="1664804"/>
            <a:ext cx="2555876" cy="118793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10" name="Bildplatzhalter 5"/>
          <p:cNvSpPr>
            <a:spLocks noGrp="1"/>
          </p:cNvSpPr>
          <p:nvPr>
            <p:ph type="pic" sz="quarter" idx="13"/>
          </p:nvPr>
        </p:nvSpPr>
        <p:spPr>
          <a:xfrm>
            <a:off x="6093799" y="3104964"/>
            <a:ext cx="2555876" cy="118793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11" name="Bildplatzhalter 5"/>
          <p:cNvSpPr>
            <a:spLocks noGrp="1"/>
          </p:cNvSpPr>
          <p:nvPr>
            <p:ph type="pic" sz="quarter" idx="14"/>
          </p:nvPr>
        </p:nvSpPr>
        <p:spPr>
          <a:xfrm>
            <a:off x="6085983" y="4545322"/>
            <a:ext cx="2555876" cy="118793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Tree>
    <p:extLst>
      <p:ext uri="{BB962C8B-B14F-4D97-AF65-F5344CB8AC3E}">
        <p14:creationId xmlns:p14="http://schemas.microsoft.com/office/powerpoint/2010/main" val="382201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Bild (horizonta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dirty="0"/>
          </a:p>
        </p:txBody>
      </p:sp>
      <p:sp>
        <p:nvSpPr>
          <p:cNvPr id="3" name="Inhaltsplatzhalter 2"/>
          <p:cNvSpPr>
            <a:spLocks noGrp="1"/>
          </p:cNvSpPr>
          <p:nvPr>
            <p:ph idx="1"/>
          </p:nvPr>
        </p:nvSpPr>
        <p:spPr bwMode="gray">
          <a:xfrm>
            <a:off x="503238" y="4473117"/>
            <a:ext cx="8137525" cy="1260934"/>
          </a:xfrm>
        </p:spPr>
        <p:txBody>
          <a:bodyPr/>
          <a:lstStyle/>
          <a:p>
            <a:pPr lvl="0"/>
            <a:r>
              <a:rPr lang="de-DE" smtClean="0"/>
              <a:t>Mastertextformat bearbeiten</a:t>
            </a:r>
          </a:p>
          <a:p>
            <a:pPr lvl="1"/>
            <a:r>
              <a:rPr lang="de-DE" smtClean="0"/>
              <a:t>Zweite Ebene</a:t>
            </a:r>
          </a:p>
        </p:txBody>
      </p:sp>
      <p:sp>
        <p:nvSpPr>
          <p:cNvPr id="7" name="Fußzeilenplatzhalter 6"/>
          <p:cNvSpPr>
            <a:spLocks noGrp="1"/>
          </p:cNvSpPr>
          <p:nvPr>
            <p:ph type="ftr" sz="quarter" idx="10"/>
          </p:nvPr>
        </p:nvSpPr>
        <p:spPr/>
        <p:txBody>
          <a:bodyPr/>
          <a:lstStyle/>
          <a:p>
            <a:endParaRPr lang="de-DE" dirty="0"/>
          </a:p>
        </p:txBody>
      </p:sp>
      <p:sp>
        <p:nvSpPr>
          <p:cNvPr id="8" name="Foliennummernplatzhalter 7"/>
          <p:cNvSpPr>
            <a:spLocks noGrp="1"/>
          </p:cNvSpPr>
          <p:nvPr>
            <p:ph type="sldNum" sz="quarter" idx="11"/>
          </p:nvPr>
        </p:nvSpPr>
        <p:spPr/>
        <p:txBody>
          <a:bodyPr/>
          <a:lstStyle/>
          <a:p>
            <a:fld id="{CEEEC7DC-69A7-490A-A22F-3ACE3AFE1842}" type="slidenum">
              <a:rPr lang="de-DE" smtClean="0"/>
              <a:pPr/>
              <a:t>‹Nr.›</a:t>
            </a:fld>
            <a:endParaRPr lang="de-DE" dirty="0"/>
          </a:p>
        </p:txBody>
      </p:sp>
      <p:sp>
        <p:nvSpPr>
          <p:cNvPr id="6" name="Bildplatzhalter 5"/>
          <p:cNvSpPr>
            <a:spLocks noGrp="1"/>
          </p:cNvSpPr>
          <p:nvPr>
            <p:ph type="pic" sz="quarter" idx="12"/>
          </p:nvPr>
        </p:nvSpPr>
        <p:spPr>
          <a:xfrm>
            <a:off x="6084168" y="1664804"/>
            <a:ext cx="2556595" cy="237626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12" name="Bildplatzhalter 5"/>
          <p:cNvSpPr>
            <a:spLocks noGrp="1"/>
          </p:cNvSpPr>
          <p:nvPr>
            <p:ph type="pic" sz="quarter" idx="13"/>
          </p:nvPr>
        </p:nvSpPr>
        <p:spPr>
          <a:xfrm>
            <a:off x="503238" y="1664804"/>
            <a:ext cx="2556905" cy="237626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13" name="Bildplatzhalter 5"/>
          <p:cNvSpPr>
            <a:spLocks noGrp="1"/>
          </p:cNvSpPr>
          <p:nvPr>
            <p:ph type="pic" sz="quarter" idx="14"/>
          </p:nvPr>
        </p:nvSpPr>
        <p:spPr>
          <a:xfrm>
            <a:off x="3275856" y="1664804"/>
            <a:ext cx="2592909" cy="2376264"/>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14" name="Inhaltsplatzhalter 2"/>
          <p:cNvSpPr>
            <a:spLocks noGrp="1"/>
          </p:cNvSpPr>
          <p:nvPr>
            <p:ph idx="15"/>
          </p:nvPr>
        </p:nvSpPr>
        <p:spPr bwMode="gray">
          <a:xfrm>
            <a:off x="503238" y="4149080"/>
            <a:ext cx="8137525" cy="324036"/>
          </a:xfrm>
        </p:spPr>
        <p:txBody>
          <a:bodyPr/>
          <a:lstStyle>
            <a:lvl1pPr>
              <a:defRPr sz="1200">
                <a:solidFill>
                  <a:schemeClr val="tx2"/>
                </a:solidFill>
              </a:defRPr>
            </a:lvl1pPr>
          </a:lstStyle>
          <a:p>
            <a:pPr lvl="0"/>
            <a:r>
              <a:rPr lang="de-DE" smtClean="0"/>
              <a:t>Mastertextformat bearbeiten</a:t>
            </a:r>
          </a:p>
        </p:txBody>
      </p:sp>
    </p:spTree>
    <p:extLst>
      <p:ext uri="{BB962C8B-B14F-4D97-AF65-F5344CB8AC3E}">
        <p14:creationId xmlns:p14="http://schemas.microsoft.com/office/powerpoint/2010/main" val="124431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a:p>
        </p:txBody>
      </p:sp>
      <p:sp>
        <p:nvSpPr>
          <p:cNvPr id="6" name="Fußzeilenplatzhalter 5"/>
          <p:cNvSpPr>
            <a:spLocks noGrp="1"/>
          </p:cNvSpPr>
          <p:nvPr>
            <p:ph type="ftr" sz="quarter" idx="10"/>
          </p:nvPr>
        </p:nvSpPr>
        <p:spPr/>
        <p:txBody>
          <a:bodyPr/>
          <a:lstStyle/>
          <a:p>
            <a:endParaRPr lang="de-DE" dirty="0"/>
          </a:p>
        </p:txBody>
      </p:sp>
      <p:sp>
        <p:nvSpPr>
          <p:cNvPr id="7" name="Foliennummernplatzhalter 6"/>
          <p:cNvSpPr>
            <a:spLocks noGrp="1"/>
          </p:cNvSpPr>
          <p:nvPr>
            <p:ph type="sldNum" sz="quarter" idx="11"/>
          </p:nvPr>
        </p:nvSpPr>
        <p:spPr/>
        <p:txBody>
          <a:bodyPr/>
          <a:lstStyle/>
          <a:p>
            <a:fld id="{CEEEC7DC-69A7-490A-A22F-3ACE3AFE1842}" type="slidenum">
              <a:rPr lang="de-DE" smtClean="0"/>
              <a:pPr/>
              <a:t>‹Nr.›</a:t>
            </a:fld>
            <a:endParaRPr lang="de-DE" dirty="0"/>
          </a:p>
        </p:txBody>
      </p:sp>
    </p:spTree>
    <p:extLst>
      <p:ext uri="{BB962C8B-B14F-4D97-AF65-F5344CB8AC3E}">
        <p14:creationId xmlns:p14="http://schemas.microsoft.com/office/powerpoint/2010/main" val="57388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ßes Bild im Rast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a:p>
        </p:txBody>
      </p:sp>
      <p:sp>
        <p:nvSpPr>
          <p:cNvPr id="7" name="Foliennummernplatzhalter 6"/>
          <p:cNvSpPr>
            <a:spLocks noGrp="1"/>
          </p:cNvSpPr>
          <p:nvPr>
            <p:ph type="sldNum" sz="quarter" idx="11"/>
          </p:nvPr>
        </p:nvSpPr>
        <p:spPr/>
        <p:txBody>
          <a:bodyPr/>
          <a:lstStyle/>
          <a:p>
            <a:fld id="{CEEEC7DC-69A7-490A-A22F-3ACE3AFE1842}" type="slidenum">
              <a:rPr lang="de-DE" smtClean="0"/>
              <a:pPr/>
              <a:t>‹Nr.›</a:t>
            </a:fld>
            <a:endParaRPr lang="de-DE" dirty="0"/>
          </a:p>
        </p:txBody>
      </p:sp>
      <p:sp>
        <p:nvSpPr>
          <p:cNvPr id="8" name="Bildplatzhalter 5"/>
          <p:cNvSpPr>
            <a:spLocks noGrp="1"/>
          </p:cNvSpPr>
          <p:nvPr>
            <p:ph type="pic" sz="quarter" idx="13"/>
          </p:nvPr>
        </p:nvSpPr>
        <p:spPr>
          <a:xfrm>
            <a:off x="503238" y="1664804"/>
            <a:ext cx="8137525" cy="4069246"/>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9" name="Fußzeilenplatzhalter 5"/>
          <p:cNvSpPr>
            <a:spLocks noGrp="1"/>
          </p:cNvSpPr>
          <p:nvPr>
            <p:ph type="ftr" sz="quarter" idx="10"/>
          </p:nvPr>
        </p:nvSpPr>
        <p:spPr>
          <a:xfrm>
            <a:off x="6300191" y="6408017"/>
            <a:ext cx="2124671" cy="189335"/>
          </a:xfrm>
        </p:spPr>
        <p:txBody>
          <a:bodyPr/>
          <a:lstStyle/>
          <a:p>
            <a:endParaRPr lang="de-DE" dirty="0"/>
          </a:p>
        </p:txBody>
      </p:sp>
    </p:spTree>
    <p:extLst>
      <p:ext uri="{BB962C8B-B14F-4D97-AF65-F5344CB8AC3E}">
        <p14:creationId xmlns:p14="http://schemas.microsoft.com/office/powerpoint/2010/main" val="1945606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ßes Bild randabfallend">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smtClean="0"/>
              <a:t>Mastertitelformat bearbeiten</a:t>
            </a:r>
            <a:endParaRPr lang="de-DE"/>
          </a:p>
        </p:txBody>
      </p:sp>
      <p:sp>
        <p:nvSpPr>
          <p:cNvPr id="7" name="Foliennummernplatzhalter 6"/>
          <p:cNvSpPr>
            <a:spLocks noGrp="1"/>
          </p:cNvSpPr>
          <p:nvPr>
            <p:ph type="sldNum" sz="quarter" idx="11"/>
          </p:nvPr>
        </p:nvSpPr>
        <p:spPr/>
        <p:txBody>
          <a:bodyPr/>
          <a:lstStyle/>
          <a:p>
            <a:fld id="{CEEEC7DC-69A7-490A-A22F-3ACE3AFE1842}" type="slidenum">
              <a:rPr lang="de-DE" smtClean="0"/>
              <a:pPr/>
              <a:t>‹Nr.›</a:t>
            </a:fld>
            <a:endParaRPr lang="de-DE" dirty="0"/>
          </a:p>
        </p:txBody>
      </p:sp>
      <p:sp>
        <p:nvSpPr>
          <p:cNvPr id="8" name="Bildplatzhalter 5"/>
          <p:cNvSpPr>
            <a:spLocks noGrp="1"/>
          </p:cNvSpPr>
          <p:nvPr>
            <p:ph type="pic" sz="quarter" idx="13"/>
          </p:nvPr>
        </p:nvSpPr>
        <p:spPr>
          <a:xfrm>
            <a:off x="1" y="1664804"/>
            <a:ext cx="9144000" cy="4069246"/>
          </a:xfrm>
          <a:solidFill>
            <a:schemeClr val="bg2"/>
          </a:solidFill>
        </p:spPr>
        <p:txBody>
          <a:bodyPr lIns="90000" tIns="46800" rIns="90000" bIns="46800" anchor="ctr" anchorCtr="0"/>
          <a:lstStyle>
            <a:lvl1pPr marL="0" indent="0" algn="ctr">
              <a:defRPr sz="1400">
                <a:solidFill>
                  <a:schemeClr val="accent3"/>
                </a:solidFill>
              </a:defRPr>
            </a:lvl1pPr>
          </a:lstStyle>
          <a:p>
            <a:r>
              <a:rPr lang="de-DE" smtClean="0"/>
              <a:t>Bild auf Platzhalter ziehen oder durch Klicken auf Symbol hinzufügen</a:t>
            </a:r>
            <a:endParaRPr lang="de-DE" dirty="0"/>
          </a:p>
        </p:txBody>
      </p:sp>
      <p:sp>
        <p:nvSpPr>
          <p:cNvPr id="9" name="Fußzeilenplatzhalter 5"/>
          <p:cNvSpPr>
            <a:spLocks noGrp="1"/>
          </p:cNvSpPr>
          <p:nvPr>
            <p:ph type="ftr" sz="quarter" idx="10"/>
          </p:nvPr>
        </p:nvSpPr>
        <p:spPr>
          <a:xfrm>
            <a:off x="6300191" y="6408017"/>
            <a:ext cx="2124671" cy="189335"/>
          </a:xfrm>
        </p:spPr>
        <p:txBody>
          <a:bodyPr/>
          <a:lstStyle/>
          <a:p>
            <a:endParaRPr lang="de-DE" dirty="0"/>
          </a:p>
        </p:txBody>
      </p:sp>
    </p:spTree>
    <p:extLst>
      <p:ext uri="{BB962C8B-B14F-4D97-AF65-F5344CB8AC3E}">
        <p14:creationId xmlns:p14="http://schemas.microsoft.com/office/powerpoint/2010/main" val="307230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bwMode="gray">
          <a:xfrm>
            <a:off x="8424862" y="6408017"/>
            <a:ext cx="215899" cy="189335"/>
          </a:xfrm>
          <a:prstGeom prst="rect">
            <a:avLst/>
          </a:prstGeom>
        </p:spPr>
        <p:txBody>
          <a:bodyPr vert="horz" lIns="0" tIns="0" rIns="0" bIns="10800" rtlCol="0" anchor="b" anchorCtr="0"/>
          <a:lstStyle>
            <a:lvl1pPr algn="r">
              <a:defRPr sz="700">
                <a:solidFill>
                  <a:schemeClr val="tx2"/>
                </a:solidFill>
              </a:defRPr>
            </a:lvl1pPr>
          </a:lstStyle>
          <a:p>
            <a:fld id="{CEEEC7DC-69A7-490A-A22F-3ACE3AFE1842}" type="slidenum">
              <a:rPr lang="de-DE" smtClean="0"/>
              <a:pPr/>
              <a:t>‹Nr.›</a:t>
            </a:fld>
            <a:endParaRPr lang="de-DE" dirty="0"/>
          </a:p>
        </p:txBody>
      </p:sp>
      <p:sp>
        <p:nvSpPr>
          <p:cNvPr id="2" name="Titelplatzhalter 1"/>
          <p:cNvSpPr>
            <a:spLocks noGrp="1"/>
          </p:cNvSpPr>
          <p:nvPr>
            <p:ph type="title"/>
          </p:nvPr>
        </p:nvSpPr>
        <p:spPr bwMode="gray">
          <a:xfrm>
            <a:off x="503237" y="404812"/>
            <a:ext cx="5616935" cy="1115976"/>
          </a:xfrm>
          <a:prstGeom prst="rect">
            <a:avLst/>
          </a:prstGeom>
        </p:spPr>
        <p:txBody>
          <a:bodyPr vert="horz" lIns="0" tIns="0" rIns="0" bIns="0" rtlCol="0" anchor="t" anchorCtr="0">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bwMode="gray">
          <a:xfrm>
            <a:off x="503238" y="1628775"/>
            <a:ext cx="8137525" cy="4105276"/>
          </a:xfrm>
          <a:prstGeom prst="rect">
            <a:avLst/>
          </a:prstGeom>
        </p:spPr>
        <p:txBody>
          <a:bodyPr vert="horz" lIns="0" tIns="0" rIns="0" bIns="0" rtlCol="0" anchor="t" anchorCtr="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Fußzeilenplatzhalter 7"/>
          <p:cNvSpPr>
            <a:spLocks noGrp="1"/>
          </p:cNvSpPr>
          <p:nvPr>
            <p:ph type="ftr" sz="quarter" idx="3"/>
          </p:nvPr>
        </p:nvSpPr>
        <p:spPr>
          <a:xfrm>
            <a:off x="6300191" y="6408017"/>
            <a:ext cx="2124671" cy="189335"/>
          </a:xfrm>
          <a:prstGeom prst="rect">
            <a:avLst/>
          </a:prstGeom>
        </p:spPr>
        <p:txBody>
          <a:bodyPr vert="horz" lIns="0" tIns="0" rIns="0" bIns="10800" rtlCol="0" anchor="b" anchorCtr="0"/>
          <a:lstStyle>
            <a:lvl1pPr algn="r">
              <a:defRPr sz="700">
                <a:solidFill>
                  <a:schemeClr val="tx2"/>
                </a:solidFill>
              </a:defRPr>
            </a:lvl1pPr>
          </a:lstStyle>
          <a:p>
            <a:endParaRPr lang="de-DE" dirty="0"/>
          </a:p>
        </p:txBody>
      </p:sp>
      <p:pic>
        <p:nvPicPr>
          <p:cNvPr id="12" name="Grafik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3548" y="6065541"/>
            <a:ext cx="1061950" cy="505122"/>
          </a:xfrm>
          <a:prstGeom prst="rect">
            <a:avLst/>
          </a:prstGeom>
        </p:spPr>
      </p:pic>
    </p:spTree>
    <p:extLst>
      <p:ext uri="{BB962C8B-B14F-4D97-AF65-F5344CB8AC3E}">
        <p14:creationId xmlns:p14="http://schemas.microsoft.com/office/powerpoint/2010/main" val="52045220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8" r:id="rId5"/>
    <p:sldLayoutId id="2147483659" r:id="rId6"/>
    <p:sldLayoutId id="2147483654" r:id="rId7"/>
    <p:sldLayoutId id="2147483660" r:id="rId8"/>
    <p:sldLayoutId id="2147483661" r:id="rId9"/>
    <p:sldLayoutId id="2147483662" r:id="rId10"/>
    <p:sldLayoutId id="2147483655" r:id="rId11"/>
    <p:sldLayoutId id="2147483672" r:id="rId12"/>
    <p:sldLayoutId id="2147483676" r:id="rId13"/>
    <p:sldLayoutId id="2147483677" r:id="rId14"/>
    <p:sldLayoutId id="2147483680" r:id="rId15"/>
    <p:sldLayoutId id="2147483681" r:id="rId16"/>
  </p:sldLayoutIdLst>
  <p:timing>
    <p:tnLst>
      <p:par>
        <p:cTn id="1" dur="indefinite" restart="never" nodeType="tmRoot"/>
      </p:par>
    </p:tnLst>
  </p:timing>
  <p:hf hdr="0" ftr="0"/>
  <p:txStyles>
    <p:titleStyle>
      <a:lvl1pPr algn="l" defTabSz="914400" rtl="0" eaLnBrk="1" latinLnBrk="0" hangingPunct="1">
        <a:lnSpc>
          <a:spcPct val="98000"/>
        </a:lnSpc>
        <a:spcBef>
          <a:spcPct val="0"/>
        </a:spcBef>
        <a:buNone/>
        <a:defRPr sz="3000" kern="1200" spc="0"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itchFamily="34" charset="0"/>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0"/>
        </a:spcBef>
        <a:buFont typeface="Arial" pitchFamily="34" charset="0"/>
        <a:buChar char="•"/>
        <a:defRPr sz="2000" kern="1200">
          <a:solidFill>
            <a:schemeClr val="tx1"/>
          </a:solidFill>
          <a:latin typeface="+mn-lt"/>
          <a:ea typeface="+mn-ea"/>
          <a:cs typeface="+mn-cs"/>
        </a:defRPr>
      </a:lvl2pPr>
      <a:lvl3pPr marL="625475" indent="-180975" algn="l" defTabSz="914400" rtl="0" eaLnBrk="1" latinLnBrk="0" hangingPunct="1">
        <a:lnSpc>
          <a:spcPct val="100000"/>
        </a:lnSpc>
        <a:spcBef>
          <a:spcPts val="0"/>
        </a:spcBef>
        <a:buFont typeface="Arial" pitchFamily="34" charset="0"/>
        <a:buChar char="•"/>
        <a:defRPr sz="1600" kern="1200">
          <a:solidFill>
            <a:schemeClr val="tx1"/>
          </a:solidFill>
          <a:latin typeface="+mn-lt"/>
          <a:ea typeface="+mn-ea"/>
          <a:cs typeface="+mn-cs"/>
        </a:defRPr>
      </a:lvl3pPr>
      <a:lvl4pPr marL="808038" indent="-182563" algn="l" defTabSz="914400" rtl="0" eaLnBrk="1" latinLnBrk="0" hangingPunct="1">
        <a:lnSpc>
          <a:spcPct val="100000"/>
        </a:lnSpc>
        <a:spcBef>
          <a:spcPts val="0"/>
        </a:spcBef>
        <a:buFont typeface="Arial" pitchFamily="34" charset="0"/>
        <a:buChar char="•"/>
        <a:defRPr sz="1600" kern="1200">
          <a:solidFill>
            <a:schemeClr val="tx1"/>
          </a:solidFill>
          <a:latin typeface="+mn-lt"/>
          <a:ea typeface="+mn-ea"/>
          <a:cs typeface="+mn-cs"/>
        </a:defRPr>
      </a:lvl4pPr>
      <a:lvl5pPr marL="982663" indent="-174625" algn="l" defTabSz="914400" rtl="0" eaLnBrk="1" latinLnBrk="0" hangingPunct="1">
        <a:lnSpc>
          <a:spcPct val="100000"/>
        </a:lnSpc>
        <a:spcBef>
          <a:spcPts val="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9.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8.emf"/><Relationship Id="rId5" Type="http://schemas.openxmlformats.org/officeDocument/2006/relationships/oleObject" Target="../embeddings/oleObject2.bin"/><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p:sp>
      <p:sp>
        <p:nvSpPr>
          <p:cNvPr id="4" name="Titel 3"/>
          <p:cNvSpPr>
            <a:spLocks noGrp="1"/>
          </p:cNvSpPr>
          <p:nvPr>
            <p:ph type="ctrTitle"/>
          </p:nvPr>
        </p:nvSpPr>
        <p:spPr>
          <a:xfrm>
            <a:off x="1008063" y="2348880"/>
            <a:ext cx="7524377" cy="1296144"/>
          </a:xfrm>
        </p:spPr>
        <p:txBody>
          <a:bodyPr anchor="t"/>
          <a:lstStyle/>
          <a:p>
            <a:pPr>
              <a:lnSpc>
                <a:spcPct val="100000"/>
              </a:lnSpc>
              <a:spcBef>
                <a:spcPts val="2400"/>
              </a:spcBef>
            </a:pPr>
            <a:r>
              <a:rPr lang="de-DE" altLang="de-DE" sz="2400" dirty="0" smtClean="0"/>
              <a:t>13. Mitgliederversammlung des VFIB</a:t>
            </a:r>
            <a:br>
              <a:rPr lang="de-DE" altLang="de-DE" sz="2400" dirty="0" smtClean="0"/>
            </a:br>
            <a:r>
              <a:rPr lang="de-DE" altLang="de-DE" sz="1800" dirty="0" smtClean="0"/>
              <a:t>am </a:t>
            </a:r>
            <a:r>
              <a:rPr lang="de-DE" altLang="de-DE" sz="1800" dirty="0" smtClean="0"/>
              <a:t>27. Oktober </a:t>
            </a:r>
            <a:r>
              <a:rPr lang="de-DE" altLang="de-DE" sz="1800" dirty="0" smtClean="0"/>
              <a:t>2020 in </a:t>
            </a:r>
            <a:r>
              <a:rPr lang="de-DE" altLang="de-DE" sz="1800" dirty="0" smtClean="0"/>
              <a:t>Würzburg</a:t>
            </a:r>
            <a:endParaRPr lang="de-DE" sz="2400" b="0" dirty="0"/>
          </a:p>
        </p:txBody>
      </p:sp>
      <p:sp>
        <p:nvSpPr>
          <p:cNvPr id="5" name="Untertitel 4"/>
          <p:cNvSpPr>
            <a:spLocks noGrp="1"/>
          </p:cNvSpPr>
          <p:nvPr>
            <p:ph type="subTitle" idx="1"/>
          </p:nvPr>
        </p:nvSpPr>
        <p:spPr>
          <a:xfrm>
            <a:off x="971600" y="3284984"/>
            <a:ext cx="7380361" cy="2952329"/>
          </a:xfrm>
        </p:spPr>
        <p:txBody>
          <a:bodyPr anchor="b"/>
          <a:lstStyle/>
          <a:p>
            <a:r>
              <a:rPr lang="de-DE" altLang="de-DE" sz="2800" b="1" dirty="0" smtClean="0"/>
              <a:t>Aktuelle Entwicklungen  aus </a:t>
            </a:r>
            <a:r>
              <a:rPr lang="de-DE" altLang="de-DE" sz="2800" b="1" dirty="0"/>
              <a:t>dem BMVI</a:t>
            </a:r>
          </a:p>
          <a:p>
            <a:endParaRPr lang="de-DE" altLang="de-DE" sz="1600" dirty="0" smtClean="0"/>
          </a:p>
          <a:p>
            <a:endParaRPr lang="de-DE" altLang="de-DE" sz="1600" dirty="0"/>
          </a:p>
          <a:p>
            <a:endParaRPr lang="de-DE" altLang="de-DE" sz="1600" dirty="0"/>
          </a:p>
          <a:p>
            <a:endParaRPr lang="de-DE" altLang="de-DE" sz="1600" dirty="0"/>
          </a:p>
          <a:p>
            <a:r>
              <a:rPr lang="de-DE" altLang="de-DE" sz="1600" b="1" dirty="0"/>
              <a:t>OAR Dipl.-Ing. Wolf-Dieter Friebel</a:t>
            </a:r>
            <a:r>
              <a:rPr lang="de-DE" altLang="de-DE" sz="1600" dirty="0"/>
              <a:t/>
            </a:r>
            <a:br>
              <a:rPr lang="de-DE" altLang="de-DE" sz="1600" dirty="0"/>
            </a:br>
            <a:r>
              <a:rPr lang="de-DE" altLang="de-DE" sz="1600" dirty="0"/>
              <a:t>Bundesministerium für Verkehr und digitale Infrastruktur</a:t>
            </a:r>
          </a:p>
          <a:p>
            <a:r>
              <a:rPr lang="de-DE" altLang="de-DE" sz="1600" dirty="0"/>
              <a:t>Referat </a:t>
            </a:r>
            <a:r>
              <a:rPr lang="de-DE" altLang="de-DE" sz="1600" dirty="0" smtClean="0"/>
              <a:t>„Ingenieurbauwerke“</a:t>
            </a:r>
            <a:endParaRPr lang="de-DE" altLang="de-DE" sz="1600" dirty="0"/>
          </a:p>
        </p:txBody>
      </p:sp>
      <p:sp>
        <p:nvSpPr>
          <p:cNvPr id="34" name="Textplatzhalter 33"/>
          <p:cNvSpPr>
            <a:spLocks noGrp="1"/>
          </p:cNvSpPr>
          <p:nvPr>
            <p:ph type="body" sz="quarter" idx="11"/>
          </p:nvPr>
        </p:nvSpPr>
        <p:spPr/>
        <p:txBody>
          <a:bodyPr/>
          <a:lstStyle/>
          <a:p>
            <a:pPr lvl="0"/>
            <a:r>
              <a:rPr lang="de-DE" smtClean="0"/>
              <a:t>www.bmvi.de</a:t>
            </a:r>
            <a:endParaRPr lang="de-DE" dirty="0"/>
          </a:p>
        </p:txBody>
      </p:sp>
    </p:spTree>
    <p:extLst>
      <p:ext uri="{BB962C8B-B14F-4D97-AF65-F5344CB8AC3E}">
        <p14:creationId xmlns:p14="http://schemas.microsoft.com/office/powerpoint/2010/main" val="337241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99592" y="1268760"/>
            <a:ext cx="7380288" cy="749300"/>
          </a:xfrm>
        </p:spPr>
        <p:txBody>
          <a:bodyPr/>
          <a:lstStyle/>
          <a:p>
            <a:pPr eaLnBrk="1" hangingPunct="1"/>
            <a:r>
              <a:rPr lang="de-DE" altLang="de-DE" dirty="0" smtClean="0"/>
              <a:t>Gliederung des Vortrages</a:t>
            </a:r>
          </a:p>
        </p:txBody>
      </p:sp>
      <p:sp>
        <p:nvSpPr>
          <p:cNvPr id="7171" name="Inhaltsplatzhalter 2"/>
          <p:cNvSpPr>
            <a:spLocks noGrp="1"/>
          </p:cNvSpPr>
          <p:nvPr>
            <p:ph idx="1"/>
          </p:nvPr>
        </p:nvSpPr>
        <p:spPr>
          <a:xfrm>
            <a:off x="863600" y="2132856"/>
            <a:ext cx="7380288" cy="3312368"/>
          </a:xfrm>
        </p:spPr>
        <p:txBody>
          <a:bodyPr/>
          <a:lstStyle/>
          <a:p>
            <a:pPr>
              <a:defRPr/>
            </a:pPr>
            <a:endParaRPr lang="de-DE" sz="2000" b="1" dirty="0"/>
          </a:p>
          <a:p>
            <a:pPr>
              <a:buFont typeface="Arial" pitchFamily="34" charset="0"/>
              <a:buChar char="•"/>
              <a:defRPr/>
            </a:pPr>
            <a:r>
              <a:rPr lang="de-DE" sz="2000" dirty="0" smtClean="0"/>
              <a:t>  Stand </a:t>
            </a:r>
            <a:r>
              <a:rPr lang="de-DE" sz="2000" dirty="0"/>
              <a:t>der Nachrechnung und </a:t>
            </a:r>
            <a:r>
              <a:rPr lang="de-DE" sz="2000" dirty="0" smtClean="0"/>
              <a:t>Brückenmodernisierung</a:t>
            </a:r>
          </a:p>
          <a:p>
            <a:pPr>
              <a:buFont typeface="Arial" pitchFamily="34" charset="0"/>
              <a:buChar char="•"/>
              <a:defRPr/>
            </a:pPr>
            <a:endParaRPr lang="de-DE" dirty="0"/>
          </a:p>
          <a:p>
            <a:pPr>
              <a:buFont typeface="Arial" pitchFamily="34" charset="0"/>
              <a:buChar char="•"/>
              <a:defRPr/>
            </a:pPr>
            <a:r>
              <a:rPr lang="de-DE" dirty="0" smtClean="0"/>
              <a:t> </a:t>
            </a:r>
            <a:r>
              <a:rPr lang="de-DE" dirty="0"/>
              <a:t> </a:t>
            </a:r>
            <a:r>
              <a:rPr lang="de-DE" b="1" dirty="0" smtClean="0"/>
              <a:t>Europäisches Brückenforum</a:t>
            </a:r>
          </a:p>
          <a:p>
            <a:pPr>
              <a:buFont typeface="Arial" pitchFamily="34" charset="0"/>
              <a:buChar char="•"/>
              <a:defRPr/>
            </a:pPr>
            <a:endParaRPr lang="de-DE" dirty="0"/>
          </a:p>
          <a:p>
            <a:pPr lvl="1">
              <a:defRPr/>
            </a:pPr>
            <a:r>
              <a:rPr lang="de-DE" dirty="0" smtClean="0"/>
              <a:t>Neue </a:t>
            </a:r>
            <a:r>
              <a:rPr lang="de-DE" dirty="0"/>
              <a:t>Regelungen bei der </a:t>
            </a:r>
            <a:r>
              <a:rPr lang="de-DE" dirty="0" smtClean="0"/>
              <a:t>Bauwerkserhaltung</a:t>
            </a:r>
          </a:p>
          <a:p>
            <a:pPr>
              <a:defRPr/>
            </a:pPr>
            <a:endParaRPr lang="de-DE" sz="2000" b="1" dirty="0" smtClean="0"/>
          </a:p>
          <a:p>
            <a:pPr>
              <a:buFont typeface="Arial" pitchFamily="34" charset="0"/>
              <a:buChar char="•"/>
              <a:defRPr/>
            </a:pPr>
            <a:r>
              <a:rPr lang="de-DE" dirty="0" smtClean="0"/>
              <a:t>  Monitoring / </a:t>
            </a:r>
            <a:r>
              <a:rPr lang="de-DE" dirty="0" smtClean="0"/>
              <a:t>Sensorik</a:t>
            </a:r>
          </a:p>
          <a:p>
            <a:pPr>
              <a:buFont typeface="Arial" pitchFamily="34" charset="0"/>
              <a:buChar char="•"/>
              <a:defRPr/>
            </a:pPr>
            <a:endParaRPr lang="de-DE" dirty="0"/>
          </a:p>
          <a:p>
            <a:pPr>
              <a:buFont typeface="Arial" pitchFamily="34" charset="0"/>
              <a:buChar char="•"/>
              <a:defRPr/>
            </a:pPr>
            <a:r>
              <a:rPr lang="de-DE" dirty="0" smtClean="0"/>
              <a:t>  Die </a:t>
            </a:r>
            <a:r>
              <a:rPr lang="de-DE" dirty="0"/>
              <a:t>Autobahngesellschaft des Bundes</a:t>
            </a:r>
            <a:endParaRPr lang="de-DE" dirty="0" smtClean="0"/>
          </a:p>
          <a:p>
            <a:pPr eaLnBrk="1" hangingPunct="1">
              <a:defRPr/>
            </a:pPr>
            <a:endParaRPr lang="de-DE" dirty="0" smtClean="0"/>
          </a:p>
          <a:p>
            <a:pPr marL="0" indent="0" eaLnBrk="1" hangingPunct="1">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EA9E8B2-AC91-49C6-BC47-80730741D7D7}" type="slidenum">
              <a:rPr lang="de-DE" smtClean="0"/>
              <a:pPr fontAlgn="base">
                <a:spcBef>
                  <a:spcPct val="0"/>
                </a:spcBef>
                <a:spcAft>
                  <a:spcPct val="0"/>
                </a:spcAft>
                <a:defRPr/>
              </a:pPr>
              <a:t>10</a:t>
            </a:fld>
            <a:endParaRPr lang="de-DE" dirty="0" smtClean="0"/>
          </a:p>
        </p:txBody>
      </p:sp>
    </p:spTree>
    <p:extLst>
      <p:ext uri="{BB962C8B-B14F-4D97-AF65-F5344CB8AC3E}">
        <p14:creationId xmlns:p14="http://schemas.microsoft.com/office/powerpoint/2010/main" val="2224856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8389243" cy="1115976"/>
          </a:xfrm>
        </p:spPr>
        <p:txBody>
          <a:bodyPr/>
          <a:lstStyle/>
          <a:p>
            <a:r>
              <a:rPr lang="de-DE" dirty="0" smtClean="0"/>
              <a:t>Ratspräsidentschaft EU 01.07. bis 31.12.2020</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1"/>
          </p:nvPr>
        </p:nvSpPr>
        <p:spPr/>
        <p:txBody>
          <a:bodyPr/>
          <a:lstStyle/>
          <a:p>
            <a:fld id="{CEEEC7DC-69A7-490A-A22F-3ACE3AFE1842}" type="slidenum">
              <a:rPr lang="de-DE" smtClean="0"/>
              <a:pPr/>
              <a:t>11</a:t>
            </a:fld>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7454900" cy="459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160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8101211" cy="1115976"/>
          </a:xfrm>
        </p:spPr>
        <p:txBody>
          <a:bodyPr/>
          <a:lstStyle/>
          <a:p>
            <a:pPr algn="ctr"/>
            <a:r>
              <a:rPr lang="de-DE" dirty="0" smtClean="0"/>
              <a:t>Europäisches Brückenforum 9. Juli 2020</a:t>
            </a:r>
            <a:endParaRPr lang="de-DE"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12</a:t>
            </a:fld>
            <a:endParaRPr lang="de-DE"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355" y="1700808"/>
            <a:ext cx="6639989" cy="378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148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oliennummernplatzhalter 3"/>
          <p:cNvSpPr>
            <a:spLocks noGrp="1"/>
          </p:cNvSpPr>
          <p:nvPr>
            <p:ph type="sldNum" sz="quarter" idx="11"/>
          </p:nvPr>
        </p:nvSpPr>
        <p:spPr/>
        <p:txBody>
          <a:bodyPr/>
          <a:lstStyle/>
          <a:p>
            <a:fld id="{CEEEC7DC-69A7-490A-A22F-3ACE3AFE1842}" type="slidenum">
              <a:rPr lang="de-DE" smtClean="0"/>
              <a:pPr/>
              <a:t>13</a:t>
            </a:fld>
            <a:endParaRPr lang="de-DE"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1128" y="116632"/>
            <a:ext cx="3486777" cy="394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52732"/>
            <a:ext cx="3401679" cy="148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196752"/>
            <a:ext cx="4524109" cy="484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746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552" y="1484784"/>
            <a:ext cx="8137525" cy="4105276"/>
          </a:xfrm>
        </p:spPr>
        <p:txBody>
          <a:bodyPr/>
          <a:lstStyle/>
          <a:p>
            <a:r>
              <a:rPr lang="de-DE" dirty="0" smtClean="0"/>
              <a:t>Die </a:t>
            </a:r>
            <a:r>
              <a:rPr lang="de-DE" dirty="0"/>
              <a:t>Nutzer der Infrastruktur in ganz Europa vertrauen darauf, dass die Anforderungen zuverlässig erfüllt werden, wenn sie mit dem Auto quer durch Europa reisen oder Waren in alle Himmelsrichtungen transportiert werden.</a:t>
            </a:r>
          </a:p>
          <a:p>
            <a:endParaRPr lang="de-DE" dirty="0"/>
          </a:p>
          <a:p>
            <a:r>
              <a:rPr lang="de-DE" dirty="0"/>
              <a:t>Für Bauherren und Betreiber heißt das, nicht nur gut zu planen und zu bauen, sondern auch Nutzung und Betrieb der Brücken durch geeignete Überwachungsmaßnahmen sicherzustellen. Resilienz und Nachhaltigkeit sind die Schlagworte.</a:t>
            </a:r>
          </a:p>
          <a:p>
            <a:endParaRPr lang="de-DE" dirty="0"/>
          </a:p>
          <a:p>
            <a:r>
              <a:rPr lang="de-DE" dirty="0"/>
              <a:t>Die deutsche EU-Ratspräsidentschaft hat daher am 09. Juli 2020 zum Europäischen Brückenforum im Bundesministerium für Verkehr und digitale Infrastruktur in Berlin eingeladen. </a:t>
            </a:r>
          </a:p>
        </p:txBody>
      </p:sp>
      <p:sp>
        <p:nvSpPr>
          <p:cNvPr id="4" name="Foliennummernplatzhalter 3"/>
          <p:cNvSpPr>
            <a:spLocks noGrp="1"/>
          </p:cNvSpPr>
          <p:nvPr>
            <p:ph type="sldNum" sz="quarter" idx="11"/>
          </p:nvPr>
        </p:nvSpPr>
        <p:spPr/>
        <p:txBody>
          <a:bodyPr/>
          <a:lstStyle/>
          <a:p>
            <a:fld id="{CEEEC7DC-69A7-490A-A22F-3ACE3AFE1842}" type="slidenum">
              <a:rPr lang="de-DE" smtClean="0"/>
              <a:pPr/>
              <a:t>14</a:t>
            </a:fld>
            <a:endParaRPr lang="de-DE" dirty="0"/>
          </a:p>
        </p:txBody>
      </p:sp>
      <p:sp>
        <p:nvSpPr>
          <p:cNvPr id="6" name="Titel 1"/>
          <p:cNvSpPr>
            <a:spLocks noGrp="1"/>
          </p:cNvSpPr>
          <p:nvPr>
            <p:ph type="title"/>
          </p:nvPr>
        </p:nvSpPr>
        <p:spPr>
          <a:xfrm>
            <a:off x="503237" y="404812"/>
            <a:ext cx="7309123" cy="1115976"/>
          </a:xfrm>
        </p:spPr>
        <p:txBody>
          <a:bodyPr/>
          <a:lstStyle/>
          <a:p>
            <a:pPr algn="ctr"/>
            <a:r>
              <a:rPr lang="de-DE" dirty="0" smtClean="0"/>
              <a:t>Europäisches Brückenforum 9. Juli 2020</a:t>
            </a:r>
            <a:endParaRPr lang="de-DE" dirty="0"/>
          </a:p>
        </p:txBody>
      </p:sp>
    </p:spTree>
    <p:extLst>
      <p:ext uri="{BB962C8B-B14F-4D97-AF65-F5344CB8AC3E}">
        <p14:creationId xmlns:p14="http://schemas.microsoft.com/office/powerpoint/2010/main" val="727458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1628775"/>
            <a:ext cx="8533258" cy="4105276"/>
          </a:xfrm>
        </p:spPr>
        <p:txBody>
          <a:bodyPr/>
          <a:lstStyle/>
          <a:p>
            <a:r>
              <a:rPr lang="de-DE" dirty="0"/>
              <a:t>Zentrale Fragen der Fachtagung waren:</a:t>
            </a:r>
          </a:p>
          <a:p>
            <a:r>
              <a:rPr lang="de-DE" dirty="0"/>
              <a:t>•Wie sind die europäischen Länder aufgestellt?</a:t>
            </a:r>
          </a:p>
          <a:p>
            <a:r>
              <a:rPr lang="de-DE" dirty="0"/>
              <a:t>•Wie weit unterscheiden sich die Länder und wo gibt es Gemeinsamkeiten?</a:t>
            </a:r>
          </a:p>
          <a:p>
            <a:r>
              <a:rPr lang="de-DE" dirty="0"/>
              <a:t>•Welche gemeinsamen Wege lassen sich ausloten und wie kann dabei die Digitalisierung helfen?</a:t>
            </a:r>
          </a:p>
          <a:p>
            <a:endParaRPr lang="de-DE" dirty="0"/>
          </a:p>
          <a:p>
            <a:r>
              <a:rPr lang="de-DE" dirty="0"/>
              <a:t>Gemeinsam mit der EU-Kommission und den Mitgliedsstaaten waren sich die Teilnehmer einig, dass man am Anfang eines neuen, gemeinsamen Weges steht. Europaweit finden mit den so genannten Zukunftsplänen der EU-Kommission gerade fundamentale Überlegungen statt, die die Mitgliedsstaaten näherbringen werden. </a:t>
            </a:r>
          </a:p>
        </p:txBody>
      </p:sp>
      <p:sp>
        <p:nvSpPr>
          <p:cNvPr id="4" name="Foliennummernplatzhalter 3"/>
          <p:cNvSpPr>
            <a:spLocks noGrp="1"/>
          </p:cNvSpPr>
          <p:nvPr>
            <p:ph type="sldNum" sz="quarter" idx="11"/>
          </p:nvPr>
        </p:nvSpPr>
        <p:spPr/>
        <p:txBody>
          <a:bodyPr/>
          <a:lstStyle/>
          <a:p>
            <a:fld id="{CEEEC7DC-69A7-490A-A22F-3ACE3AFE1842}" type="slidenum">
              <a:rPr lang="de-DE" smtClean="0"/>
              <a:pPr/>
              <a:t>15</a:t>
            </a:fld>
            <a:endParaRPr lang="de-DE" dirty="0"/>
          </a:p>
        </p:txBody>
      </p:sp>
      <p:sp>
        <p:nvSpPr>
          <p:cNvPr id="5" name="Titel 1"/>
          <p:cNvSpPr>
            <a:spLocks noGrp="1"/>
          </p:cNvSpPr>
          <p:nvPr>
            <p:ph type="title"/>
          </p:nvPr>
        </p:nvSpPr>
        <p:spPr>
          <a:xfrm>
            <a:off x="467544" y="332656"/>
            <a:ext cx="8064896" cy="1115976"/>
          </a:xfrm>
        </p:spPr>
        <p:txBody>
          <a:bodyPr/>
          <a:lstStyle/>
          <a:p>
            <a:pPr algn="ctr"/>
            <a:r>
              <a:rPr lang="de-DE" dirty="0" smtClean="0"/>
              <a:t>Europäisches Brückenforum 9. Juli 2020</a:t>
            </a:r>
            <a:endParaRPr lang="de-DE" dirty="0"/>
          </a:p>
        </p:txBody>
      </p:sp>
    </p:spTree>
    <p:extLst>
      <p:ext uri="{BB962C8B-B14F-4D97-AF65-F5344CB8AC3E}">
        <p14:creationId xmlns:p14="http://schemas.microsoft.com/office/powerpoint/2010/main" val="3048459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7957195" cy="1115976"/>
          </a:xfrm>
        </p:spPr>
        <p:txBody>
          <a:bodyPr/>
          <a:lstStyle/>
          <a:p>
            <a:r>
              <a:rPr lang="de-DE" dirty="0"/>
              <a:t>Europäisches Brückenforum 9. Juli 2020</a:t>
            </a:r>
          </a:p>
        </p:txBody>
      </p:sp>
      <p:sp>
        <p:nvSpPr>
          <p:cNvPr id="3" name="Inhaltsplatzhalter 2"/>
          <p:cNvSpPr>
            <a:spLocks noGrp="1"/>
          </p:cNvSpPr>
          <p:nvPr>
            <p:ph idx="1"/>
          </p:nvPr>
        </p:nvSpPr>
        <p:spPr/>
        <p:txBody>
          <a:bodyPr/>
          <a:lstStyle/>
          <a:p>
            <a:r>
              <a:rPr lang="de-DE" dirty="0"/>
              <a:t>Die Ergebnisse im Einzelnen:</a:t>
            </a:r>
          </a:p>
          <a:p>
            <a:r>
              <a:rPr lang="de-DE" dirty="0" smtClean="0"/>
              <a:t>•	Die </a:t>
            </a:r>
            <a:r>
              <a:rPr lang="de-DE" dirty="0"/>
              <a:t>Tragfähigkeit der Brücken im TEN-V-Netz sowie die </a:t>
            </a:r>
            <a:r>
              <a:rPr lang="de-DE" dirty="0" smtClean="0"/>
              <a:t>	Bekämpfung </a:t>
            </a:r>
            <a:r>
              <a:rPr lang="de-DE" dirty="0"/>
              <a:t>von rechtswidrigen, schadensverursachenden </a:t>
            </a:r>
            <a:r>
              <a:rPr lang="de-DE" dirty="0" smtClean="0"/>
              <a:t>	Überladungen </a:t>
            </a:r>
            <a:r>
              <a:rPr lang="de-DE" dirty="0"/>
              <a:t>müssen in Zukunft stärker in den </a:t>
            </a:r>
            <a:r>
              <a:rPr lang="de-DE" dirty="0" smtClean="0"/>
              <a:t>Blick             	genommen </a:t>
            </a:r>
            <a:r>
              <a:rPr lang="de-DE" dirty="0"/>
              <a:t>werden.</a:t>
            </a:r>
          </a:p>
          <a:p>
            <a:r>
              <a:rPr lang="de-DE" dirty="0" smtClean="0"/>
              <a:t>•	Anforderungen </a:t>
            </a:r>
            <a:r>
              <a:rPr lang="de-DE" dirty="0"/>
              <a:t>an Brücken im Hinblick auf Klimaschutz und </a:t>
            </a:r>
            <a:r>
              <a:rPr lang="de-DE" dirty="0" smtClean="0"/>
              <a:t>	Resilienz </a:t>
            </a:r>
            <a:r>
              <a:rPr lang="de-DE" dirty="0"/>
              <a:t>sind von zentraler Bedeutung.</a:t>
            </a:r>
          </a:p>
          <a:p>
            <a:r>
              <a:rPr lang="de-DE" dirty="0" smtClean="0"/>
              <a:t>•	Grundlegende </a:t>
            </a:r>
            <a:r>
              <a:rPr lang="de-DE" dirty="0"/>
              <a:t>gemeinsame Basis-Anforderungen an das </a:t>
            </a:r>
            <a:r>
              <a:rPr lang="de-DE" dirty="0" smtClean="0"/>
              <a:t>TEN-	V-Netz </a:t>
            </a:r>
            <a:r>
              <a:rPr lang="de-DE" dirty="0"/>
              <a:t>im Hinblick auf Brücken und deren Trag- und </a:t>
            </a:r>
            <a:r>
              <a:rPr lang="de-DE" dirty="0" smtClean="0"/>
              <a:t>	Gebrauchsfähigkeit </a:t>
            </a:r>
            <a:r>
              <a:rPr lang="de-DE" dirty="0"/>
              <a:t>sollten erarbeitet werden.</a:t>
            </a:r>
          </a:p>
          <a:p>
            <a:r>
              <a:rPr lang="de-DE" dirty="0" smtClean="0"/>
              <a:t>•	Stärkung </a:t>
            </a:r>
            <a:r>
              <a:rPr lang="de-DE" dirty="0"/>
              <a:t>und bessere EU-weite Vernetzung der </a:t>
            </a:r>
            <a:r>
              <a:rPr lang="de-DE" dirty="0" smtClean="0"/>
              <a:t>	Forschungsarbeiten </a:t>
            </a:r>
            <a:r>
              <a:rPr lang="de-DE" dirty="0"/>
              <a:t>insbesondere zu Bauwerken sind </a:t>
            </a:r>
            <a:r>
              <a:rPr lang="de-DE" dirty="0" smtClean="0"/>
              <a:t>	unverzichtbar</a:t>
            </a:r>
            <a:r>
              <a:rPr lang="de-DE" dirty="0"/>
              <a:t>.</a:t>
            </a:r>
          </a:p>
          <a:p>
            <a:endParaRPr lang="de-DE" dirty="0"/>
          </a:p>
          <a:p>
            <a:endParaRPr lang="de-DE"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16</a:t>
            </a:fld>
            <a:endParaRPr lang="de-DE" dirty="0"/>
          </a:p>
        </p:txBody>
      </p:sp>
    </p:spTree>
    <p:extLst>
      <p:ext uri="{BB962C8B-B14F-4D97-AF65-F5344CB8AC3E}">
        <p14:creationId xmlns:p14="http://schemas.microsoft.com/office/powerpoint/2010/main" val="3251797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99592" y="1268760"/>
            <a:ext cx="7380288" cy="749300"/>
          </a:xfrm>
        </p:spPr>
        <p:txBody>
          <a:bodyPr/>
          <a:lstStyle/>
          <a:p>
            <a:pPr eaLnBrk="1" hangingPunct="1"/>
            <a:r>
              <a:rPr lang="de-DE" altLang="de-DE" dirty="0" smtClean="0"/>
              <a:t>Gliederung des Vortrages</a:t>
            </a:r>
          </a:p>
        </p:txBody>
      </p:sp>
      <p:sp>
        <p:nvSpPr>
          <p:cNvPr id="7171" name="Inhaltsplatzhalter 2"/>
          <p:cNvSpPr>
            <a:spLocks noGrp="1"/>
          </p:cNvSpPr>
          <p:nvPr>
            <p:ph idx="1"/>
          </p:nvPr>
        </p:nvSpPr>
        <p:spPr>
          <a:xfrm>
            <a:off x="863600" y="2132856"/>
            <a:ext cx="7380288" cy="3312368"/>
          </a:xfrm>
        </p:spPr>
        <p:txBody>
          <a:bodyPr/>
          <a:lstStyle/>
          <a:p>
            <a:pPr>
              <a:defRPr/>
            </a:pPr>
            <a:endParaRPr lang="de-DE" sz="2000" b="1" dirty="0"/>
          </a:p>
          <a:p>
            <a:pPr>
              <a:buFont typeface="Arial" pitchFamily="34" charset="0"/>
              <a:buChar char="•"/>
              <a:defRPr/>
            </a:pPr>
            <a:r>
              <a:rPr lang="de-DE" sz="2000" dirty="0" smtClean="0"/>
              <a:t>  Stand </a:t>
            </a:r>
            <a:r>
              <a:rPr lang="de-DE" sz="2000" dirty="0"/>
              <a:t>der Nachrechnung und </a:t>
            </a:r>
            <a:r>
              <a:rPr lang="de-DE" sz="2000" dirty="0" smtClean="0"/>
              <a:t>Brückenmodernisierung</a:t>
            </a:r>
          </a:p>
          <a:p>
            <a:pPr>
              <a:buFont typeface="Arial" pitchFamily="34" charset="0"/>
              <a:buChar char="•"/>
              <a:defRPr/>
            </a:pPr>
            <a:endParaRPr lang="de-DE" dirty="0"/>
          </a:p>
          <a:p>
            <a:pPr>
              <a:buFont typeface="Arial" pitchFamily="34" charset="0"/>
              <a:buChar char="•"/>
              <a:defRPr/>
            </a:pPr>
            <a:r>
              <a:rPr lang="de-DE" dirty="0" smtClean="0"/>
              <a:t> </a:t>
            </a:r>
            <a:r>
              <a:rPr lang="de-DE" dirty="0"/>
              <a:t> </a:t>
            </a:r>
            <a:r>
              <a:rPr lang="de-DE" dirty="0" smtClean="0"/>
              <a:t>Europäisches Brückenforum</a:t>
            </a:r>
          </a:p>
          <a:p>
            <a:pPr>
              <a:buFont typeface="Arial" pitchFamily="34" charset="0"/>
              <a:buChar char="•"/>
              <a:defRPr/>
            </a:pPr>
            <a:endParaRPr lang="de-DE" dirty="0"/>
          </a:p>
          <a:p>
            <a:pPr lvl="1">
              <a:defRPr/>
            </a:pPr>
            <a:r>
              <a:rPr lang="de-DE" b="1" dirty="0" smtClean="0"/>
              <a:t>Neue </a:t>
            </a:r>
            <a:r>
              <a:rPr lang="de-DE" b="1" dirty="0"/>
              <a:t>Regelungen bei der </a:t>
            </a:r>
            <a:r>
              <a:rPr lang="de-DE" b="1" dirty="0" smtClean="0"/>
              <a:t>Bauwerkserhaltung</a:t>
            </a:r>
          </a:p>
          <a:p>
            <a:pPr>
              <a:defRPr/>
            </a:pPr>
            <a:endParaRPr lang="de-DE" sz="2000" b="1" dirty="0" smtClean="0"/>
          </a:p>
          <a:p>
            <a:pPr>
              <a:buFont typeface="Arial" pitchFamily="34" charset="0"/>
              <a:buChar char="•"/>
              <a:defRPr/>
            </a:pPr>
            <a:r>
              <a:rPr lang="de-DE" dirty="0" smtClean="0"/>
              <a:t>  Monitoring / </a:t>
            </a:r>
            <a:r>
              <a:rPr lang="de-DE" dirty="0" smtClean="0"/>
              <a:t>Sensorik</a:t>
            </a:r>
          </a:p>
          <a:p>
            <a:pPr>
              <a:buFont typeface="Arial" pitchFamily="34" charset="0"/>
              <a:buChar char="•"/>
              <a:defRPr/>
            </a:pPr>
            <a:endParaRPr lang="de-DE" dirty="0"/>
          </a:p>
          <a:p>
            <a:pPr>
              <a:buFont typeface="Arial" pitchFamily="34" charset="0"/>
              <a:buChar char="•"/>
              <a:defRPr/>
            </a:pPr>
            <a:r>
              <a:rPr lang="de-DE" dirty="0" smtClean="0"/>
              <a:t>  Die </a:t>
            </a:r>
            <a:r>
              <a:rPr lang="de-DE" dirty="0"/>
              <a:t>Autobahngesellschaft des Bundes</a:t>
            </a:r>
            <a:endParaRPr lang="de-DE" dirty="0" smtClean="0"/>
          </a:p>
          <a:p>
            <a:pPr eaLnBrk="1" hangingPunct="1">
              <a:defRPr/>
            </a:pPr>
            <a:endParaRPr lang="de-DE" dirty="0" smtClean="0"/>
          </a:p>
          <a:p>
            <a:pPr marL="0" indent="0" eaLnBrk="1" hangingPunct="1">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EA9E8B2-AC91-49C6-BC47-80730741D7D7}" type="slidenum">
              <a:rPr lang="de-DE" smtClean="0"/>
              <a:pPr fontAlgn="base">
                <a:spcBef>
                  <a:spcPct val="0"/>
                </a:spcBef>
                <a:spcAft>
                  <a:spcPct val="0"/>
                </a:spcAft>
                <a:defRPr/>
              </a:pPr>
              <a:t>17</a:t>
            </a:fld>
            <a:endParaRPr lang="de-DE" dirty="0" smtClean="0"/>
          </a:p>
        </p:txBody>
      </p:sp>
    </p:spTree>
    <p:extLst>
      <p:ext uri="{BB962C8B-B14F-4D97-AF65-F5344CB8AC3E}">
        <p14:creationId xmlns:p14="http://schemas.microsoft.com/office/powerpoint/2010/main" val="2224856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8101211" cy="1115976"/>
          </a:xfrm>
        </p:spPr>
        <p:txBody>
          <a:bodyPr/>
          <a:lstStyle/>
          <a:p>
            <a:r>
              <a:rPr lang="de-DE" sz="2400" dirty="0" smtClean="0"/>
              <a:t>Richtlinie zur strategischen Planung von Erhaltungsmaßnahmen an Ingenieurbauwerken </a:t>
            </a:r>
            <a:r>
              <a:rPr lang="de-DE" sz="2800" b="1" dirty="0" smtClean="0"/>
              <a:t>RPE-ING</a:t>
            </a:r>
            <a:endParaRPr lang="de-DE" sz="2800" b="1" dirty="0"/>
          </a:p>
        </p:txBody>
      </p:sp>
      <p:sp>
        <p:nvSpPr>
          <p:cNvPr id="3" name="Inhaltsplatzhalter 2"/>
          <p:cNvSpPr>
            <a:spLocks noGrp="1"/>
          </p:cNvSpPr>
          <p:nvPr>
            <p:ph idx="1"/>
          </p:nvPr>
        </p:nvSpPr>
        <p:spPr>
          <a:xfrm>
            <a:off x="503238" y="1412776"/>
            <a:ext cx="8137525" cy="4321275"/>
          </a:xfrm>
        </p:spPr>
        <p:txBody>
          <a:bodyPr/>
          <a:lstStyle/>
          <a:p>
            <a:pPr marL="342900" indent="-342900">
              <a:buFont typeface="Arial" panose="020B0604020202020204" pitchFamily="34" charset="0"/>
              <a:buChar char="•"/>
            </a:pPr>
            <a:r>
              <a:rPr lang="de-DE" dirty="0" smtClean="0"/>
              <a:t>Die RPE-ING, </a:t>
            </a:r>
            <a:r>
              <a:rPr lang="de-DE" dirty="0"/>
              <a:t>Ausgabe 2019, systematisiert und vereinheitlicht die Erhaltungsplanung von Ingenieurbauwerken nach DIN </a:t>
            </a:r>
            <a:r>
              <a:rPr lang="de-DE" dirty="0" smtClean="0"/>
              <a:t>1076</a:t>
            </a:r>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r>
              <a:rPr lang="de-DE" dirty="0" smtClean="0"/>
              <a:t>Erhaltung </a:t>
            </a:r>
            <a:r>
              <a:rPr lang="de-DE" dirty="0"/>
              <a:t>der Standsicherheit, Verkehrssicherheit und Dauerhaftigkeit des Gesamtbestandes der Ingenieurbauwerke unter Beachtung der Wirtschaftlichkeit und Umweltverträglichkeit sowie der Leistungsfähigkeit der Straße.</a:t>
            </a:r>
          </a:p>
          <a:p>
            <a:endParaRPr lang="de-DE" dirty="0" smtClean="0"/>
          </a:p>
          <a:p>
            <a:endParaRPr lang="de-DE" dirty="0"/>
          </a:p>
        </p:txBody>
      </p:sp>
    </p:spTree>
    <p:extLst>
      <p:ext uri="{BB962C8B-B14F-4D97-AF65-F5344CB8AC3E}">
        <p14:creationId xmlns:p14="http://schemas.microsoft.com/office/powerpoint/2010/main" val="4739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8461251" cy="1115976"/>
          </a:xfrm>
        </p:spPr>
        <p:txBody>
          <a:bodyPr/>
          <a:lstStyle/>
          <a:p>
            <a:r>
              <a:rPr lang="de-DE" sz="2800" dirty="0" smtClean="0"/>
              <a:t>Übersicht der Begriffssystematik der Bauwerkserhaltung</a:t>
            </a:r>
            <a:endParaRPr lang="de-DE" sz="2800" dirty="0"/>
          </a:p>
        </p:txBody>
      </p:sp>
      <p:sp>
        <p:nvSpPr>
          <p:cNvPr id="3" name="Inhaltsplatzhalter 2"/>
          <p:cNvSpPr>
            <a:spLocks noGrp="1"/>
          </p:cNvSpPr>
          <p:nvPr>
            <p:ph idx="1"/>
          </p:nvPr>
        </p:nvSpPr>
        <p:spPr/>
        <p:txBody>
          <a:bodyPr/>
          <a:lstStyle/>
          <a:p>
            <a:endParaRPr lang="de-DE"/>
          </a:p>
        </p:txBody>
      </p:sp>
      <p:grpSp>
        <p:nvGrpSpPr>
          <p:cNvPr id="4" name="Gruppieren 3"/>
          <p:cNvGrpSpPr/>
          <p:nvPr/>
        </p:nvGrpSpPr>
        <p:grpSpPr>
          <a:xfrm>
            <a:off x="1331640" y="1740781"/>
            <a:ext cx="6903666" cy="3888432"/>
            <a:chOff x="0" y="0"/>
            <a:chExt cx="5830318" cy="3078908"/>
          </a:xfrm>
        </p:grpSpPr>
        <p:sp>
          <p:nvSpPr>
            <p:cNvPr id="5" name="Abgerundetes Rechteck 4"/>
            <p:cNvSpPr/>
            <p:nvPr/>
          </p:nvSpPr>
          <p:spPr>
            <a:xfrm>
              <a:off x="774154" y="5610"/>
              <a:ext cx="4227487" cy="39418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lang="de-DE" sz="1400" b="1">
                  <a:solidFill>
                    <a:srgbClr val="000000"/>
                  </a:solidFill>
                  <a:effectLst/>
                  <a:latin typeface="Arial"/>
                  <a:ea typeface="Calibri"/>
                  <a:cs typeface="Arial"/>
                </a:rPr>
                <a:t>Bauwerkserhaltung</a:t>
              </a:r>
              <a:endParaRPr lang="de-DE" sz="1000">
                <a:effectLst/>
                <a:latin typeface="Arial"/>
                <a:ea typeface="Calibri"/>
                <a:cs typeface="Times New Roman"/>
              </a:endParaRPr>
            </a:p>
          </p:txBody>
        </p:sp>
        <p:sp>
          <p:nvSpPr>
            <p:cNvPr id="6" name="Rechteck 5"/>
            <p:cNvSpPr/>
            <p:nvPr/>
          </p:nvSpPr>
          <p:spPr>
            <a:xfrm>
              <a:off x="2210267" y="431956"/>
              <a:ext cx="2819400" cy="232854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7" name="Gerader Verbinder 126"/>
            <p:cNvCxnSpPr/>
            <p:nvPr/>
          </p:nvCxnSpPr>
          <p:spPr>
            <a:xfrm>
              <a:off x="2967592" y="443175"/>
              <a:ext cx="0" cy="254808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2574905" y="2905884"/>
              <a:ext cx="3460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1142"/>
            <p:cNvSpPr txBox="1"/>
            <p:nvPr/>
          </p:nvSpPr>
          <p:spPr>
            <a:xfrm>
              <a:off x="3365464" y="2787103"/>
              <a:ext cx="2464854" cy="2905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just">
                <a:spcAft>
                  <a:spcPts val="600"/>
                </a:spcAft>
              </a:pPr>
              <a:r>
                <a:rPr lang="de-DE" sz="1200">
                  <a:effectLst/>
                  <a:latin typeface="Arial"/>
                  <a:ea typeface="Calibri"/>
                  <a:cs typeface="Arial"/>
                </a:rPr>
                <a:t>mit </a:t>
              </a:r>
              <a:r>
                <a:rPr lang="de-DE" sz="1100">
                  <a:effectLst/>
                  <a:latin typeface="Arial"/>
                  <a:ea typeface="Calibri"/>
                  <a:cs typeface="Arial"/>
                </a:rPr>
                <a:t>Erhöhung</a:t>
              </a:r>
              <a:r>
                <a:rPr lang="de-DE" sz="1200">
                  <a:effectLst/>
                  <a:latin typeface="Arial"/>
                  <a:ea typeface="Calibri"/>
                  <a:cs typeface="Arial"/>
                </a:rPr>
                <a:t> des Anlagevermögens</a:t>
              </a:r>
              <a:endParaRPr lang="de-DE" sz="1000">
                <a:effectLst/>
                <a:latin typeface="Arial"/>
                <a:ea typeface="Calibri"/>
                <a:cs typeface="Times New Roman"/>
              </a:endParaRPr>
            </a:p>
          </p:txBody>
        </p:sp>
        <p:cxnSp>
          <p:nvCxnSpPr>
            <p:cNvPr id="10" name="Gerade Verbindung mit Pfeil 9"/>
            <p:cNvCxnSpPr/>
            <p:nvPr/>
          </p:nvCxnSpPr>
          <p:spPr>
            <a:xfrm flipH="1">
              <a:off x="3018081" y="2905884"/>
              <a:ext cx="320040" cy="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feld 1143"/>
            <p:cNvSpPr txBox="1"/>
            <p:nvPr/>
          </p:nvSpPr>
          <p:spPr>
            <a:xfrm>
              <a:off x="39268" y="2788078"/>
              <a:ext cx="2490470" cy="2908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gn="r">
                <a:spcAft>
                  <a:spcPts val="600"/>
                </a:spcAft>
              </a:pPr>
              <a:r>
                <a:rPr lang="de-DE" sz="1100">
                  <a:effectLst/>
                  <a:latin typeface="Arial"/>
                  <a:ea typeface="Calibri"/>
                  <a:cs typeface="Arial"/>
                </a:rPr>
                <a:t>ohne Erhöhung des Anlagevermögens</a:t>
              </a:r>
              <a:endParaRPr lang="de-DE" sz="1000">
                <a:effectLst/>
                <a:latin typeface="Arial"/>
                <a:ea typeface="Calibri"/>
                <a:cs typeface="Times New Roman"/>
              </a:endParaRPr>
            </a:p>
          </p:txBody>
        </p:sp>
        <p:sp>
          <p:nvSpPr>
            <p:cNvPr id="12" name="Abgerundetes Rechteck 11"/>
            <p:cNvSpPr>
              <a:spLocks noChangeArrowheads="1"/>
            </p:cNvSpPr>
            <p:nvPr/>
          </p:nvSpPr>
          <p:spPr bwMode="auto">
            <a:xfrm>
              <a:off x="3012471" y="1654895"/>
              <a:ext cx="1323340" cy="381635"/>
            </a:xfrm>
            <a:prstGeom prst="roundRect">
              <a:avLst>
                <a:gd name="adj" fmla="val 16667"/>
              </a:avLst>
            </a:prstGeom>
            <a:solidFill>
              <a:srgbClr val="4C5032"/>
            </a:solidFill>
            <a:ln w="25400">
              <a:noFill/>
              <a:round/>
              <a:headEnd/>
              <a:tailEnd/>
            </a:ln>
          </p:spPr>
          <p:txBody>
            <a:bodyPr rot="0" vert="horz" wrap="square" lIns="36000" tIns="36000" rIns="36000" bIns="36000" anchor="ctr" anchorCtr="0" upright="1">
              <a:noAutofit/>
            </a:bodyPr>
            <a:lstStyle/>
            <a:p>
              <a:pPr algn="ctr">
                <a:spcAft>
                  <a:spcPts val="0"/>
                </a:spcAft>
              </a:pPr>
              <a:r>
                <a:rPr lang="de-DE" sz="1200" b="1">
                  <a:solidFill>
                    <a:srgbClr val="FFFFFF"/>
                  </a:solidFill>
                  <a:effectLst/>
                  <a:latin typeface="Arial"/>
                  <a:ea typeface="Calibri"/>
                  <a:cs typeface="Arial"/>
                </a:rPr>
                <a:t>Ertüchtigung</a:t>
              </a:r>
              <a:endParaRPr lang="de-DE" sz="1000">
                <a:effectLst/>
                <a:latin typeface="Arial"/>
                <a:ea typeface="Calibri"/>
                <a:cs typeface="Times New Roman"/>
              </a:endParaRPr>
            </a:p>
          </p:txBody>
        </p:sp>
        <p:sp>
          <p:nvSpPr>
            <p:cNvPr id="13" name="Abgerundetes Rechteck 12"/>
            <p:cNvSpPr/>
            <p:nvPr/>
          </p:nvSpPr>
          <p:spPr>
            <a:xfrm>
              <a:off x="5065663" y="5610"/>
              <a:ext cx="731520" cy="2462530"/>
            </a:xfrm>
            <a:prstGeom prst="roundRect">
              <a:avLst/>
            </a:prstGeom>
            <a:solidFill>
              <a:schemeClr val="bg1"/>
            </a:solidFill>
            <a:ln>
              <a:solidFill>
                <a:sysClr val="windowText" lastClr="000000">
                  <a:lumMod val="100000"/>
                  <a:lumOff val="0"/>
                </a:sys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lang="de-DE" sz="1200" b="1">
                  <a:solidFill>
                    <a:srgbClr val="000000"/>
                  </a:solidFill>
                  <a:effectLst/>
                  <a:latin typeface="Arial"/>
                  <a:ea typeface="Calibri"/>
                  <a:cs typeface="Arial"/>
                </a:rPr>
                <a:t>Neubau, Um-/ Ausbau </a:t>
              </a:r>
              <a:endParaRPr lang="de-DE" sz="1000">
                <a:effectLst/>
                <a:latin typeface="Arial"/>
                <a:ea typeface="Calibri"/>
                <a:cs typeface="Times New Roman"/>
              </a:endParaRPr>
            </a:p>
          </p:txBody>
        </p:sp>
        <p:sp>
          <p:nvSpPr>
            <p:cNvPr id="14" name="Abgerundetes Rechteck 13"/>
            <p:cNvSpPr/>
            <p:nvPr/>
          </p:nvSpPr>
          <p:spPr>
            <a:xfrm>
              <a:off x="0" y="0"/>
              <a:ext cx="731520" cy="2467610"/>
            </a:xfrm>
            <a:prstGeom prst="roundRect">
              <a:avLst/>
            </a:prstGeom>
            <a:solidFill>
              <a:schemeClr val="bg1"/>
            </a:solidFill>
            <a:ln>
              <a:solidFill>
                <a:sysClr val="windowText" lastClr="000000">
                  <a:lumMod val="100000"/>
                  <a:lumOff val="0"/>
                </a:sys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lang="de-DE" sz="1200" b="1">
                  <a:solidFill>
                    <a:srgbClr val="000000"/>
                  </a:solidFill>
                  <a:effectLst/>
                  <a:latin typeface="Arial"/>
                  <a:ea typeface="Calibri"/>
                  <a:cs typeface="Arial"/>
                </a:rPr>
                <a:t>Sofort­maß­nahme </a:t>
              </a:r>
              <a:endParaRPr lang="de-DE" sz="1000">
                <a:effectLst/>
                <a:latin typeface="Arial"/>
                <a:ea typeface="Calibri"/>
                <a:cs typeface="Times New Roman"/>
              </a:endParaRPr>
            </a:p>
          </p:txBody>
        </p:sp>
        <p:sp>
          <p:nvSpPr>
            <p:cNvPr id="15" name="Abgerundetes Rechteck 14"/>
            <p:cNvSpPr/>
            <p:nvPr/>
          </p:nvSpPr>
          <p:spPr>
            <a:xfrm>
              <a:off x="774154" y="454395"/>
              <a:ext cx="1402080" cy="382270"/>
            </a:xfrm>
            <a:prstGeom prst="roundRect">
              <a:avLst/>
            </a:prstGeom>
            <a:solidFill>
              <a:srgbClr val="F580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lang="de-DE" sz="1200" b="1">
                  <a:solidFill>
                    <a:srgbClr val="000000"/>
                  </a:solidFill>
                  <a:effectLst/>
                  <a:latin typeface="Arial"/>
                  <a:ea typeface="Calibri"/>
                  <a:cs typeface="Arial"/>
                </a:rPr>
                <a:t>Unterhaltung</a:t>
              </a:r>
              <a:endParaRPr lang="de-DE" sz="1000">
                <a:effectLst/>
                <a:latin typeface="Arial"/>
                <a:ea typeface="Calibri"/>
                <a:cs typeface="Times New Roman"/>
              </a:endParaRPr>
            </a:p>
          </p:txBody>
        </p:sp>
        <p:sp>
          <p:nvSpPr>
            <p:cNvPr id="16" name="Abgerundetes Rechteck 15"/>
            <p:cNvSpPr/>
            <p:nvPr/>
          </p:nvSpPr>
          <p:spPr>
            <a:xfrm>
              <a:off x="774154" y="886351"/>
              <a:ext cx="665480" cy="1581785"/>
            </a:xfrm>
            <a:prstGeom prst="roundRect">
              <a:avLst/>
            </a:prstGeom>
            <a:solidFill>
              <a:srgbClr val="F580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de-DE" sz="1200" b="1">
                  <a:solidFill>
                    <a:srgbClr val="000000"/>
                  </a:solidFill>
                  <a:effectLst/>
                  <a:latin typeface="Arial"/>
                  <a:ea typeface="Calibri"/>
                  <a:cs typeface="Arial"/>
                </a:rPr>
                <a:t>Betrieb­liche Unter­haltung</a:t>
              </a:r>
              <a:endParaRPr lang="de-DE" sz="1000">
                <a:effectLst/>
                <a:latin typeface="Arial"/>
                <a:ea typeface="Calibri"/>
                <a:cs typeface="Times New Roman"/>
              </a:endParaRPr>
            </a:p>
            <a:p>
              <a:pPr algn="ctr">
                <a:spcAft>
                  <a:spcPts val="0"/>
                </a:spcAft>
              </a:pPr>
              <a:r>
                <a:rPr lang="de-DE" sz="900">
                  <a:solidFill>
                    <a:srgbClr val="000000"/>
                  </a:solidFill>
                  <a:effectLst/>
                  <a:latin typeface="Arial"/>
                  <a:ea typeface="Calibri"/>
                  <a:cs typeface="Arial"/>
                </a:rPr>
                <a:t> </a:t>
              </a:r>
              <a:endParaRPr lang="de-DE" sz="1000">
                <a:effectLst/>
                <a:latin typeface="Arial"/>
                <a:ea typeface="Calibri"/>
                <a:cs typeface="Times New Roman"/>
              </a:endParaRPr>
            </a:p>
            <a:p>
              <a:pPr algn="ctr">
                <a:spcAft>
                  <a:spcPts val="0"/>
                </a:spcAft>
              </a:pPr>
              <a:r>
                <a:rPr lang="de-DE" sz="900">
                  <a:solidFill>
                    <a:srgbClr val="000000"/>
                  </a:solidFill>
                  <a:effectLst/>
                  <a:latin typeface="Arial"/>
                  <a:ea typeface="Calibri"/>
                  <a:cs typeface="Arial"/>
                </a:rPr>
                <a:t>( Pflege, Wartung )</a:t>
              </a:r>
              <a:endParaRPr lang="de-DE" sz="1000">
                <a:effectLst/>
                <a:latin typeface="Arial"/>
                <a:ea typeface="Calibri"/>
                <a:cs typeface="Times New Roman"/>
              </a:endParaRPr>
            </a:p>
          </p:txBody>
        </p:sp>
        <p:sp>
          <p:nvSpPr>
            <p:cNvPr id="17" name="Abgerundetes Rechteck 16"/>
            <p:cNvSpPr/>
            <p:nvPr/>
          </p:nvSpPr>
          <p:spPr>
            <a:xfrm>
              <a:off x="1509040" y="880741"/>
              <a:ext cx="665480" cy="1587500"/>
            </a:xfrm>
            <a:prstGeom prst="roundRect">
              <a:avLst/>
            </a:prstGeom>
            <a:solidFill>
              <a:srgbClr val="F580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de-DE" sz="1200" b="1">
                  <a:solidFill>
                    <a:srgbClr val="000000"/>
                  </a:solidFill>
                  <a:effectLst/>
                  <a:latin typeface="Arial"/>
                  <a:ea typeface="Calibri"/>
                  <a:cs typeface="Arial"/>
                </a:rPr>
                <a:t>Bau­liche Unter­haltung</a:t>
              </a:r>
              <a:endParaRPr lang="de-DE" sz="1000">
                <a:effectLst/>
                <a:latin typeface="Arial"/>
                <a:ea typeface="Calibri"/>
                <a:cs typeface="Times New Roman"/>
              </a:endParaRPr>
            </a:p>
            <a:p>
              <a:pPr algn="ctr">
                <a:spcAft>
                  <a:spcPts val="0"/>
                </a:spcAft>
              </a:pPr>
              <a:r>
                <a:rPr lang="de-DE" sz="900">
                  <a:solidFill>
                    <a:srgbClr val="000000"/>
                  </a:solidFill>
                  <a:effectLst/>
                  <a:latin typeface="Arial"/>
                  <a:ea typeface="Calibri"/>
                  <a:cs typeface="Arial"/>
                </a:rPr>
                <a:t> </a:t>
              </a:r>
              <a:endParaRPr lang="de-DE" sz="1000">
                <a:effectLst/>
                <a:latin typeface="Arial"/>
                <a:ea typeface="Calibri"/>
                <a:cs typeface="Times New Roman"/>
              </a:endParaRPr>
            </a:p>
            <a:p>
              <a:pPr algn="ctr">
                <a:spcAft>
                  <a:spcPts val="0"/>
                </a:spcAft>
              </a:pPr>
              <a:r>
                <a:rPr lang="de-DE" sz="900">
                  <a:solidFill>
                    <a:srgbClr val="000000"/>
                  </a:solidFill>
                  <a:effectLst/>
                  <a:latin typeface="Arial"/>
                  <a:ea typeface="Calibri"/>
                  <a:cs typeface="Arial"/>
                </a:rPr>
                <a:t>(ohne An-hebung des Gebrauchs­wertes )</a:t>
              </a:r>
              <a:endParaRPr lang="de-DE" sz="1000">
                <a:effectLst/>
                <a:latin typeface="Arial"/>
                <a:ea typeface="Calibri"/>
                <a:cs typeface="Times New Roman"/>
              </a:endParaRPr>
            </a:p>
          </p:txBody>
        </p:sp>
        <p:sp>
          <p:nvSpPr>
            <p:cNvPr id="18" name="Abgerundetes Rechteck 17"/>
            <p:cNvSpPr/>
            <p:nvPr/>
          </p:nvSpPr>
          <p:spPr>
            <a:xfrm>
              <a:off x="2243926" y="448785"/>
              <a:ext cx="681355" cy="2019300"/>
            </a:xfrm>
            <a:prstGeom prst="roundRect">
              <a:avLst/>
            </a:prstGeom>
            <a:solidFill>
              <a:srgbClr val="6F35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 rIns="0" bIns="36000" numCol="1" spcCol="0" rtlCol="0" fromWordArt="0" anchor="ctr" anchorCtr="0" forceAA="0" compatLnSpc="1">
              <a:prstTxWarp prst="textNoShape">
                <a:avLst/>
              </a:prstTxWarp>
              <a:noAutofit/>
            </a:bodyPr>
            <a:lstStyle/>
            <a:p>
              <a:pPr algn="ctr">
                <a:spcAft>
                  <a:spcPts val="0"/>
                </a:spcAft>
              </a:pPr>
              <a:r>
                <a:rPr lang="de-DE" sz="1200" b="1">
                  <a:solidFill>
                    <a:srgbClr val="FFFFFF"/>
                  </a:solidFill>
                  <a:effectLst/>
                  <a:latin typeface="Arial"/>
                  <a:ea typeface="Calibri"/>
                  <a:cs typeface="Arial"/>
                </a:rPr>
                <a:t>Instand-setzung</a:t>
              </a:r>
              <a:endParaRPr lang="de-DE" sz="1000">
                <a:effectLst/>
                <a:latin typeface="Arial"/>
                <a:ea typeface="Calibri"/>
                <a:cs typeface="Times New Roman"/>
              </a:endParaRPr>
            </a:p>
          </p:txBody>
        </p:sp>
        <p:sp>
          <p:nvSpPr>
            <p:cNvPr id="19" name="Abgerundetes Rechteck 18"/>
            <p:cNvSpPr>
              <a:spLocks noChangeArrowheads="1"/>
            </p:cNvSpPr>
            <p:nvPr/>
          </p:nvSpPr>
          <p:spPr bwMode="auto">
            <a:xfrm>
              <a:off x="3730527" y="454395"/>
              <a:ext cx="1261737" cy="381635"/>
            </a:xfrm>
            <a:prstGeom prst="roundRect">
              <a:avLst>
                <a:gd name="adj" fmla="val 16667"/>
              </a:avLst>
            </a:prstGeom>
            <a:solidFill>
              <a:srgbClr val="007A37"/>
            </a:solidFill>
            <a:ln w="25400">
              <a:noFill/>
              <a:round/>
              <a:headEnd/>
              <a:tailEnd/>
            </a:ln>
          </p:spPr>
          <p:txBody>
            <a:bodyPr rot="0" vert="horz" wrap="square" lIns="36000" tIns="36000" rIns="36000" bIns="36000" anchor="ctr" anchorCtr="0" upright="1">
              <a:noAutofit/>
            </a:bodyPr>
            <a:lstStyle/>
            <a:p>
              <a:pPr algn="ctr">
                <a:spcAft>
                  <a:spcPts val="0"/>
                </a:spcAft>
              </a:pPr>
              <a:r>
                <a:rPr lang="de-DE" sz="1200" b="1">
                  <a:solidFill>
                    <a:srgbClr val="FFFFFF"/>
                  </a:solidFill>
                  <a:effectLst/>
                  <a:latin typeface="Arial"/>
                  <a:ea typeface="Calibri"/>
                  <a:cs typeface="Arial"/>
                </a:rPr>
                <a:t>Erneuerung</a:t>
              </a:r>
              <a:endParaRPr lang="de-DE" sz="1000">
                <a:effectLst/>
                <a:latin typeface="Arial"/>
                <a:ea typeface="Calibri"/>
                <a:cs typeface="Times New Roman"/>
              </a:endParaRPr>
            </a:p>
          </p:txBody>
        </p:sp>
        <p:sp>
          <p:nvSpPr>
            <p:cNvPr id="20" name="Abgerundetes Rechteck 19"/>
            <p:cNvSpPr/>
            <p:nvPr/>
          </p:nvSpPr>
          <p:spPr>
            <a:xfrm>
              <a:off x="3012471" y="454395"/>
              <a:ext cx="681355" cy="11455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 rIns="0" bIns="36000" numCol="1" spcCol="0" rtlCol="0" fromWordArt="0" anchor="ctr" anchorCtr="0" forceAA="0" compatLnSpc="1">
              <a:prstTxWarp prst="textNoShape">
                <a:avLst/>
              </a:prstTxWarp>
              <a:noAutofit/>
            </a:bodyPr>
            <a:lstStyle/>
            <a:p>
              <a:pPr algn="ctr">
                <a:spcAft>
                  <a:spcPts val="0"/>
                </a:spcAft>
              </a:pPr>
              <a:r>
                <a:rPr lang="de-DE" sz="1200" b="1">
                  <a:solidFill>
                    <a:srgbClr val="FFFFFF"/>
                  </a:solidFill>
                  <a:effectLst/>
                  <a:latin typeface="Arial"/>
                  <a:ea typeface="Calibri"/>
                  <a:cs typeface="Arial"/>
                </a:rPr>
                <a:t>Ver-stärkung</a:t>
              </a:r>
              <a:endParaRPr lang="de-DE" sz="1000">
                <a:effectLst/>
                <a:latin typeface="Arial"/>
                <a:ea typeface="Calibri"/>
                <a:cs typeface="Times New Roman"/>
              </a:endParaRPr>
            </a:p>
          </p:txBody>
        </p:sp>
        <p:sp>
          <p:nvSpPr>
            <p:cNvPr id="21" name="Abgerundetes Rechteck 20"/>
            <p:cNvSpPr>
              <a:spLocks noChangeArrowheads="1"/>
            </p:cNvSpPr>
            <p:nvPr/>
          </p:nvSpPr>
          <p:spPr bwMode="auto">
            <a:xfrm>
              <a:off x="3006861" y="2086851"/>
              <a:ext cx="1973580" cy="381635"/>
            </a:xfrm>
            <a:prstGeom prst="roundRect">
              <a:avLst>
                <a:gd name="adj" fmla="val 16667"/>
              </a:avLst>
            </a:prstGeom>
            <a:solidFill>
              <a:srgbClr val="532476"/>
            </a:solidFill>
            <a:ln w="25400">
              <a:noFill/>
              <a:round/>
              <a:headEnd/>
              <a:tailEnd/>
            </a:ln>
          </p:spPr>
          <p:txBody>
            <a:bodyPr rot="0" vert="horz" wrap="square" lIns="36000" tIns="36000" rIns="36000" bIns="36000" anchor="ctr" anchorCtr="0" upright="1">
              <a:noAutofit/>
            </a:bodyPr>
            <a:lstStyle/>
            <a:p>
              <a:pPr algn="ctr">
                <a:spcAft>
                  <a:spcPts val="0"/>
                </a:spcAft>
              </a:pPr>
              <a:r>
                <a:rPr lang="de-DE" sz="1200" b="1">
                  <a:solidFill>
                    <a:srgbClr val="FFFFFF"/>
                  </a:solidFill>
                  <a:effectLst/>
                  <a:latin typeface="Arial"/>
                  <a:ea typeface="Calibri"/>
                  <a:cs typeface="Arial"/>
                </a:rPr>
                <a:t>Modernisierung</a:t>
              </a:r>
              <a:endParaRPr lang="de-DE" sz="1000">
                <a:effectLst/>
                <a:latin typeface="Arial"/>
                <a:ea typeface="Calibri"/>
                <a:cs typeface="Times New Roman"/>
              </a:endParaRPr>
            </a:p>
          </p:txBody>
        </p:sp>
        <p:sp>
          <p:nvSpPr>
            <p:cNvPr id="22" name="Abgerundetes Rechteck 21"/>
            <p:cNvSpPr/>
            <p:nvPr/>
          </p:nvSpPr>
          <p:spPr>
            <a:xfrm>
              <a:off x="4386876" y="886351"/>
              <a:ext cx="605790" cy="1156970"/>
            </a:xfrm>
            <a:prstGeom prst="round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 rIns="0" bIns="36000" numCol="1" spcCol="0" rtlCol="0" fromWordArt="0" anchor="ctr" anchorCtr="0" forceAA="0" compatLnSpc="1">
              <a:prstTxWarp prst="textNoShape">
                <a:avLst/>
              </a:prstTxWarp>
              <a:noAutofit/>
            </a:bodyPr>
            <a:lstStyle/>
            <a:p>
              <a:pPr algn="ctr">
                <a:spcAft>
                  <a:spcPts val="0"/>
                </a:spcAft>
              </a:pPr>
              <a:r>
                <a:rPr lang="de-DE" sz="1200" b="1">
                  <a:solidFill>
                    <a:srgbClr val="FFFFFF"/>
                  </a:solidFill>
                  <a:effectLst/>
                  <a:latin typeface="Arial"/>
                  <a:ea typeface="Calibri"/>
                  <a:cs typeface="Arial"/>
                </a:rPr>
                <a:t>Ersatz-neubau</a:t>
              </a:r>
              <a:endParaRPr lang="de-DE" sz="1000">
                <a:effectLst/>
                <a:latin typeface="Arial"/>
                <a:ea typeface="Calibri"/>
                <a:cs typeface="Times New Roman"/>
              </a:endParaRPr>
            </a:p>
          </p:txBody>
        </p:sp>
        <p:sp>
          <p:nvSpPr>
            <p:cNvPr id="23" name="Abgerundetes Rechteck 22"/>
            <p:cNvSpPr/>
            <p:nvPr/>
          </p:nvSpPr>
          <p:spPr>
            <a:xfrm>
              <a:off x="3730527" y="886351"/>
              <a:ext cx="605790" cy="713740"/>
            </a:xfrm>
            <a:prstGeom prst="round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 rIns="0" bIns="36000" numCol="1" spcCol="0" rtlCol="0" fromWordArt="0" anchor="ctr" anchorCtr="0" forceAA="0" compatLnSpc="1">
              <a:prstTxWarp prst="textNoShape">
                <a:avLst/>
              </a:prstTxWarp>
              <a:noAutofit/>
            </a:bodyPr>
            <a:lstStyle/>
            <a:p>
              <a:pPr algn="ctr">
                <a:spcAft>
                  <a:spcPts val="0"/>
                </a:spcAft>
              </a:pPr>
              <a:r>
                <a:rPr lang="de-DE" sz="1200" b="1">
                  <a:solidFill>
                    <a:srgbClr val="FFFFFF"/>
                  </a:solidFill>
                  <a:effectLst/>
                  <a:latin typeface="Arial"/>
                  <a:ea typeface="Calibri"/>
                  <a:cs typeface="Arial"/>
                </a:rPr>
                <a:t>Teilerneuerung</a:t>
              </a:r>
              <a:endParaRPr lang="de-DE" sz="1000">
                <a:effectLst/>
                <a:latin typeface="Arial"/>
                <a:ea typeface="Calibri"/>
                <a:cs typeface="Times New Roman"/>
              </a:endParaRPr>
            </a:p>
          </p:txBody>
        </p:sp>
        <p:sp>
          <p:nvSpPr>
            <p:cNvPr id="24" name="Textfeld 16"/>
            <p:cNvSpPr txBox="1"/>
            <p:nvPr/>
          </p:nvSpPr>
          <p:spPr>
            <a:xfrm>
              <a:off x="3044724" y="2392556"/>
              <a:ext cx="1762773" cy="35572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spcBef>
                  <a:spcPts val="600"/>
                </a:spcBef>
                <a:spcAft>
                  <a:spcPts val="0"/>
                </a:spcAft>
              </a:pPr>
              <a:r>
                <a:rPr lang="de-DE" sz="1400" b="1">
                  <a:solidFill>
                    <a:srgbClr val="000000"/>
                  </a:solidFill>
                  <a:effectLst/>
                  <a:latin typeface="Arial"/>
                  <a:ea typeface="Calibri"/>
                  <a:cs typeface="Arial"/>
                </a:rPr>
                <a:t>Inhalt der RPE-ING</a:t>
              </a:r>
              <a:endParaRPr lang="de-DE" sz="1000">
                <a:effectLst/>
                <a:latin typeface="Arial"/>
                <a:ea typeface="Calibri"/>
                <a:cs typeface="Times New Roman"/>
              </a:endParaRPr>
            </a:p>
          </p:txBody>
        </p:sp>
      </p:grpSp>
    </p:spTree>
    <p:extLst>
      <p:ext uri="{BB962C8B-B14F-4D97-AF65-F5344CB8AC3E}">
        <p14:creationId xmlns:p14="http://schemas.microsoft.com/office/powerpoint/2010/main" val="1342915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99592" y="1268760"/>
            <a:ext cx="7380288" cy="749300"/>
          </a:xfrm>
        </p:spPr>
        <p:txBody>
          <a:bodyPr/>
          <a:lstStyle/>
          <a:p>
            <a:pPr eaLnBrk="1" hangingPunct="1"/>
            <a:r>
              <a:rPr lang="de-DE" altLang="de-DE" dirty="0" smtClean="0"/>
              <a:t>Gliederung des Vortrages</a:t>
            </a:r>
          </a:p>
        </p:txBody>
      </p:sp>
      <p:sp>
        <p:nvSpPr>
          <p:cNvPr id="7171" name="Inhaltsplatzhalter 2"/>
          <p:cNvSpPr>
            <a:spLocks noGrp="1"/>
          </p:cNvSpPr>
          <p:nvPr>
            <p:ph idx="1"/>
          </p:nvPr>
        </p:nvSpPr>
        <p:spPr>
          <a:xfrm>
            <a:off x="863600" y="2132856"/>
            <a:ext cx="7380288" cy="3312368"/>
          </a:xfrm>
        </p:spPr>
        <p:txBody>
          <a:bodyPr/>
          <a:lstStyle/>
          <a:p>
            <a:pPr>
              <a:defRPr/>
            </a:pPr>
            <a:endParaRPr lang="de-DE" sz="2000" b="1" dirty="0"/>
          </a:p>
          <a:p>
            <a:pPr>
              <a:buFont typeface="Arial" pitchFamily="34" charset="0"/>
              <a:buChar char="•"/>
              <a:defRPr/>
            </a:pPr>
            <a:r>
              <a:rPr lang="de-DE" sz="2000" dirty="0" smtClean="0"/>
              <a:t>  </a:t>
            </a:r>
            <a:r>
              <a:rPr lang="de-DE" sz="2000" b="1" dirty="0" smtClean="0"/>
              <a:t>Stand </a:t>
            </a:r>
            <a:r>
              <a:rPr lang="de-DE" sz="2000" b="1" dirty="0"/>
              <a:t>der Nachrechnung und </a:t>
            </a:r>
            <a:r>
              <a:rPr lang="de-DE" sz="2000" b="1" dirty="0" smtClean="0"/>
              <a:t>Brückenmodernisierung</a:t>
            </a:r>
          </a:p>
          <a:p>
            <a:pPr>
              <a:buFont typeface="Arial" pitchFamily="34" charset="0"/>
              <a:buChar char="•"/>
              <a:defRPr/>
            </a:pPr>
            <a:endParaRPr lang="de-DE" dirty="0"/>
          </a:p>
          <a:p>
            <a:pPr>
              <a:buFont typeface="Arial" pitchFamily="34" charset="0"/>
              <a:buChar char="•"/>
              <a:defRPr/>
            </a:pPr>
            <a:r>
              <a:rPr lang="de-DE" dirty="0" smtClean="0"/>
              <a:t> </a:t>
            </a:r>
            <a:r>
              <a:rPr lang="de-DE" dirty="0"/>
              <a:t> </a:t>
            </a:r>
            <a:r>
              <a:rPr lang="de-DE" dirty="0" smtClean="0"/>
              <a:t>Europäisches Brückenforum</a:t>
            </a:r>
          </a:p>
          <a:p>
            <a:pPr>
              <a:buFont typeface="Arial" pitchFamily="34" charset="0"/>
              <a:buChar char="•"/>
              <a:defRPr/>
            </a:pPr>
            <a:endParaRPr lang="de-DE" dirty="0"/>
          </a:p>
          <a:p>
            <a:pPr lvl="1">
              <a:defRPr/>
            </a:pPr>
            <a:r>
              <a:rPr lang="de-DE" dirty="0" smtClean="0"/>
              <a:t>Neue </a:t>
            </a:r>
            <a:r>
              <a:rPr lang="de-DE" dirty="0"/>
              <a:t>Regelungen bei der </a:t>
            </a:r>
            <a:r>
              <a:rPr lang="de-DE" dirty="0" smtClean="0"/>
              <a:t>Bauwerkserhaltung</a:t>
            </a:r>
          </a:p>
          <a:p>
            <a:pPr>
              <a:defRPr/>
            </a:pPr>
            <a:endParaRPr lang="de-DE" sz="2000" b="1" dirty="0" smtClean="0"/>
          </a:p>
          <a:p>
            <a:pPr>
              <a:buFont typeface="Arial" pitchFamily="34" charset="0"/>
              <a:buChar char="•"/>
              <a:defRPr/>
            </a:pPr>
            <a:r>
              <a:rPr lang="de-DE" dirty="0" smtClean="0"/>
              <a:t>  Monitoring / </a:t>
            </a:r>
            <a:r>
              <a:rPr lang="de-DE" dirty="0" smtClean="0"/>
              <a:t>Sensorik</a:t>
            </a:r>
          </a:p>
          <a:p>
            <a:pPr>
              <a:buFont typeface="Arial" pitchFamily="34" charset="0"/>
              <a:buChar char="•"/>
              <a:defRPr/>
            </a:pPr>
            <a:endParaRPr lang="de-DE" dirty="0"/>
          </a:p>
          <a:p>
            <a:pPr>
              <a:buFont typeface="Arial" pitchFamily="34" charset="0"/>
              <a:buChar char="•"/>
              <a:defRPr/>
            </a:pPr>
            <a:r>
              <a:rPr lang="de-DE" dirty="0" smtClean="0"/>
              <a:t>  Die Autobahngesellschaft des Bundes </a:t>
            </a:r>
            <a:endParaRPr lang="de-DE" dirty="0" smtClean="0"/>
          </a:p>
          <a:p>
            <a:pPr eaLnBrk="1" hangingPunct="1">
              <a:defRPr/>
            </a:pPr>
            <a:endParaRPr lang="de-DE" dirty="0" smtClean="0"/>
          </a:p>
          <a:p>
            <a:pPr marL="0" indent="0" eaLnBrk="1" hangingPunct="1">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EA9E8B2-AC91-49C6-BC47-80730741D7D7}" type="slidenum">
              <a:rPr lang="de-DE" smtClean="0"/>
              <a:pPr fontAlgn="base">
                <a:spcBef>
                  <a:spcPct val="0"/>
                </a:spcBef>
                <a:spcAft>
                  <a:spcPct val="0"/>
                </a:spcAft>
                <a:defRPr/>
              </a:pPr>
              <a:t>2</a:t>
            </a:fld>
            <a:endParaRPr lang="de-DE" dirty="0" smtClean="0"/>
          </a:p>
        </p:txBody>
      </p:sp>
    </p:spTree>
    <p:extLst>
      <p:ext uri="{BB962C8B-B14F-4D97-AF65-F5344CB8AC3E}">
        <p14:creationId xmlns:p14="http://schemas.microsoft.com/office/powerpoint/2010/main" val="3251023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640"/>
            <a:ext cx="7704856" cy="1115976"/>
          </a:xfrm>
        </p:spPr>
        <p:txBody>
          <a:bodyPr/>
          <a:lstStyle/>
          <a:p>
            <a:r>
              <a:rPr lang="de-DE" dirty="0" smtClean="0"/>
              <a:t>Erhaltungsaufwand und Zustandsentwicklung</a:t>
            </a:r>
            <a:endParaRPr lang="de-DE"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7261" y="1052736"/>
            <a:ext cx="8103715" cy="399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683568" y="5096905"/>
            <a:ext cx="8136904" cy="830997"/>
          </a:xfrm>
          <a:prstGeom prst="rect">
            <a:avLst/>
          </a:prstGeom>
        </p:spPr>
        <p:txBody>
          <a:bodyPr wrap="square">
            <a:spAutoFit/>
          </a:bodyPr>
          <a:lstStyle/>
          <a:p>
            <a:r>
              <a:rPr lang="de-DE" sz="1600" dirty="0">
                <a:solidFill>
                  <a:schemeClr val="accent1"/>
                </a:solidFill>
              </a:rPr>
              <a:t>A	Zustandsnotenbereich (bei ausgewogenem Erhaltungsaufwand)</a:t>
            </a:r>
          </a:p>
          <a:p>
            <a:r>
              <a:rPr lang="de-DE" sz="1600" dirty="0">
                <a:solidFill>
                  <a:srgbClr val="FF6600"/>
                </a:solidFill>
              </a:rPr>
              <a:t>B	Zustandsnotenbereich (bei überdurchschnittlichem Erhaltungsaufwand)</a:t>
            </a:r>
          </a:p>
          <a:p>
            <a:r>
              <a:rPr lang="de-DE" sz="1600" dirty="0">
                <a:solidFill>
                  <a:srgbClr val="7030A0"/>
                </a:solidFill>
              </a:rPr>
              <a:t>C	Zustandsnotenbereich (bei unterdurchschnittlichem Erhaltungsaufwand</a:t>
            </a:r>
            <a:r>
              <a:rPr lang="de-DE" sz="1600" dirty="0">
                <a:solidFill>
                  <a:srgbClr val="D811ED"/>
                </a:solidFill>
              </a:rPr>
              <a:t>)</a:t>
            </a:r>
          </a:p>
        </p:txBody>
      </p:sp>
    </p:spTree>
    <p:extLst>
      <p:ext uri="{BB962C8B-B14F-4D97-AF65-F5344CB8AC3E}">
        <p14:creationId xmlns:p14="http://schemas.microsoft.com/office/powerpoint/2010/main" val="2265522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404664"/>
            <a:ext cx="6139648" cy="537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endParaRPr lang="de-DE"/>
          </a:p>
        </p:txBody>
      </p:sp>
    </p:spTree>
    <p:extLst>
      <p:ext uri="{BB962C8B-B14F-4D97-AF65-F5344CB8AC3E}">
        <p14:creationId xmlns:p14="http://schemas.microsoft.com/office/powerpoint/2010/main" val="180230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90699" y="2206685"/>
            <a:ext cx="5762602" cy="294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744" y="26318"/>
            <a:ext cx="5789796" cy="621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00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348" y="4797152"/>
            <a:ext cx="291944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Ablaufdiagramm</a:t>
            </a:r>
            <a:endParaRPr lang="de-DE"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80728"/>
            <a:ext cx="343941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868338"/>
            <a:ext cx="3120554" cy="443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27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99592" y="1268760"/>
            <a:ext cx="7380288" cy="749300"/>
          </a:xfrm>
        </p:spPr>
        <p:txBody>
          <a:bodyPr/>
          <a:lstStyle/>
          <a:p>
            <a:pPr eaLnBrk="1" hangingPunct="1"/>
            <a:r>
              <a:rPr lang="de-DE" altLang="de-DE" dirty="0" smtClean="0"/>
              <a:t>Gliederung des Vortrages</a:t>
            </a:r>
          </a:p>
        </p:txBody>
      </p:sp>
      <p:sp>
        <p:nvSpPr>
          <p:cNvPr id="7171" name="Inhaltsplatzhalter 2"/>
          <p:cNvSpPr>
            <a:spLocks noGrp="1"/>
          </p:cNvSpPr>
          <p:nvPr>
            <p:ph idx="1"/>
          </p:nvPr>
        </p:nvSpPr>
        <p:spPr>
          <a:xfrm>
            <a:off x="863600" y="2132856"/>
            <a:ext cx="7380288" cy="3312368"/>
          </a:xfrm>
        </p:spPr>
        <p:txBody>
          <a:bodyPr/>
          <a:lstStyle/>
          <a:p>
            <a:pPr>
              <a:defRPr/>
            </a:pPr>
            <a:endParaRPr lang="de-DE" sz="2000" b="1" dirty="0"/>
          </a:p>
          <a:p>
            <a:pPr>
              <a:buFont typeface="Arial" pitchFamily="34" charset="0"/>
              <a:buChar char="•"/>
              <a:defRPr/>
            </a:pPr>
            <a:r>
              <a:rPr lang="de-DE" sz="2000" dirty="0" smtClean="0"/>
              <a:t>  Stand </a:t>
            </a:r>
            <a:r>
              <a:rPr lang="de-DE" sz="2000" dirty="0"/>
              <a:t>der Nachrechnung und </a:t>
            </a:r>
            <a:r>
              <a:rPr lang="de-DE" sz="2000" dirty="0" smtClean="0"/>
              <a:t>Brückenmodernisierung</a:t>
            </a:r>
          </a:p>
          <a:p>
            <a:pPr>
              <a:buFont typeface="Arial" pitchFamily="34" charset="0"/>
              <a:buChar char="•"/>
              <a:defRPr/>
            </a:pPr>
            <a:endParaRPr lang="de-DE" dirty="0"/>
          </a:p>
          <a:p>
            <a:pPr>
              <a:buFont typeface="Arial" pitchFamily="34" charset="0"/>
              <a:buChar char="•"/>
              <a:defRPr/>
            </a:pPr>
            <a:r>
              <a:rPr lang="de-DE" dirty="0" smtClean="0"/>
              <a:t> </a:t>
            </a:r>
            <a:r>
              <a:rPr lang="de-DE" dirty="0"/>
              <a:t> </a:t>
            </a:r>
            <a:r>
              <a:rPr lang="de-DE" dirty="0" smtClean="0"/>
              <a:t>Europäisches Brückenforum</a:t>
            </a:r>
          </a:p>
          <a:p>
            <a:pPr>
              <a:buFont typeface="Arial" pitchFamily="34" charset="0"/>
              <a:buChar char="•"/>
              <a:defRPr/>
            </a:pPr>
            <a:endParaRPr lang="de-DE" dirty="0"/>
          </a:p>
          <a:p>
            <a:pPr lvl="1">
              <a:defRPr/>
            </a:pPr>
            <a:r>
              <a:rPr lang="de-DE" dirty="0" smtClean="0"/>
              <a:t>Neue </a:t>
            </a:r>
            <a:r>
              <a:rPr lang="de-DE" dirty="0"/>
              <a:t>Regelungen bei der </a:t>
            </a:r>
            <a:r>
              <a:rPr lang="de-DE" dirty="0" smtClean="0"/>
              <a:t>Bauwerkserhaltung</a:t>
            </a:r>
          </a:p>
          <a:p>
            <a:pPr>
              <a:defRPr/>
            </a:pPr>
            <a:endParaRPr lang="de-DE" sz="2000" b="1" dirty="0" smtClean="0"/>
          </a:p>
          <a:p>
            <a:pPr>
              <a:buFont typeface="Arial" pitchFamily="34" charset="0"/>
              <a:buChar char="•"/>
              <a:defRPr/>
            </a:pPr>
            <a:r>
              <a:rPr lang="de-DE" dirty="0" smtClean="0"/>
              <a:t>  </a:t>
            </a:r>
            <a:r>
              <a:rPr lang="de-DE" b="1" dirty="0" smtClean="0"/>
              <a:t>Monitoring / </a:t>
            </a:r>
            <a:r>
              <a:rPr lang="de-DE" b="1" dirty="0" smtClean="0"/>
              <a:t>Sensorik</a:t>
            </a:r>
          </a:p>
          <a:p>
            <a:pPr>
              <a:buFont typeface="Arial" pitchFamily="34" charset="0"/>
              <a:buChar char="•"/>
              <a:defRPr/>
            </a:pPr>
            <a:endParaRPr lang="de-DE" b="1" dirty="0"/>
          </a:p>
          <a:p>
            <a:pPr>
              <a:buFont typeface="Arial" pitchFamily="34" charset="0"/>
              <a:buChar char="•"/>
              <a:defRPr/>
            </a:pPr>
            <a:r>
              <a:rPr lang="de-DE" dirty="0" smtClean="0"/>
              <a:t>  Die </a:t>
            </a:r>
            <a:r>
              <a:rPr lang="de-DE" dirty="0"/>
              <a:t>Autobahngesellschaft des Bundes</a:t>
            </a:r>
            <a:endParaRPr lang="de-DE" b="1" dirty="0" smtClean="0"/>
          </a:p>
          <a:p>
            <a:pPr eaLnBrk="1" hangingPunct="1">
              <a:defRPr/>
            </a:pPr>
            <a:endParaRPr lang="de-DE" dirty="0" smtClean="0"/>
          </a:p>
          <a:p>
            <a:pPr marL="0" indent="0" eaLnBrk="1" hangingPunct="1">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EA9E8B2-AC91-49C6-BC47-80730741D7D7}" type="slidenum">
              <a:rPr lang="de-DE" smtClean="0"/>
              <a:pPr fontAlgn="base">
                <a:spcBef>
                  <a:spcPct val="0"/>
                </a:spcBef>
                <a:spcAft>
                  <a:spcPct val="0"/>
                </a:spcAft>
                <a:defRPr/>
              </a:pPr>
              <a:t>24</a:t>
            </a:fld>
            <a:endParaRPr lang="de-DE" dirty="0" smtClean="0"/>
          </a:p>
        </p:txBody>
      </p:sp>
    </p:spTree>
    <p:extLst>
      <p:ext uri="{BB962C8B-B14F-4D97-AF65-F5344CB8AC3E}">
        <p14:creationId xmlns:p14="http://schemas.microsoft.com/office/powerpoint/2010/main" val="222485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bwMode="auto">
          <a:xfrm>
            <a:off x="366419" y="548680"/>
            <a:ext cx="8229600" cy="1143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800" b="1" dirty="0"/>
              <a:t>Einsatzbereich für </a:t>
            </a:r>
            <a:r>
              <a:rPr lang="de-DE" altLang="de-DE" sz="2800" b="1" dirty="0" smtClean="0"/>
              <a:t>Monitoring in der Erhaltung</a:t>
            </a:r>
            <a:endParaRPr lang="de-DE" altLang="de-DE" sz="2800" b="1" dirty="0"/>
          </a:p>
        </p:txBody>
      </p:sp>
      <p:grpSp>
        <p:nvGrpSpPr>
          <p:cNvPr id="837635" name="Group 3"/>
          <p:cNvGrpSpPr>
            <a:grpSpLocks/>
          </p:cNvGrpSpPr>
          <p:nvPr/>
        </p:nvGrpSpPr>
        <p:grpSpPr bwMode="auto">
          <a:xfrm>
            <a:off x="658903" y="1308576"/>
            <a:ext cx="6994307" cy="4354512"/>
            <a:chOff x="784" y="984"/>
            <a:chExt cx="4405" cy="2743"/>
          </a:xfrm>
        </p:grpSpPr>
        <p:sp>
          <p:nvSpPr>
            <p:cNvPr id="837636" name="Rectangle 4"/>
            <p:cNvSpPr>
              <a:spLocks noChangeArrowheads="1"/>
            </p:cNvSpPr>
            <p:nvPr/>
          </p:nvSpPr>
          <p:spPr bwMode="auto">
            <a:xfrm>
              <a:off x="1972" y="984"/>
              <a:ext cx="1037" cy="375"/>
            </a:xfrm>
            <a:prstGeom prst="rect">
              <a:avLst/>
            </a:prstGeom>
            <a:solidFill>
              <a:srgbClr val="FFE6CC"/>
            </a:solidFill>
            <a:ln w="0">
              <a:solidFill>
                <a:srgbClr val="000000"/>
              </a:solidFill>
              <a:miter lim="800000"/>
              <a:headEnd/>
              <a:tailEnd/>
            </a:ln>
          </p:spPr>
          <p:txBody>
            <a:bodyPr/>
            <a:lstStyle/>
            <a:p>
              <a:endParaRPr lang="de-DE"/>
            </a:p>
          </p:txBody>
        </p:sp>
        <p:sp>
          <p:nvSpPr>
            <p:cNvPr id="837637" name="Rectangle 5"/>
            <p:cNvSpPr>
              <a:spLocks noChangeArrowheads="1"/>
            </p:cNvSpPr>
            <p:nvPr/>
          </p:nvSpPr>
          <p:spPr bwMode="auto">
            <a:xfrm>
              <a:off x="2140" y="1069"/>
              <a:ext cx="6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Bauwerksprüfung</a:t>
              </a:r>
              <a:endParaRPr lang="de-DE" altLang="de-DE" sz="2400" b="1"/>
            </a:p>
          </p:txBody>
        </p:sp>
        <p:sp>
          <p:nvSpPr>
            <p:cNvPr id="837638" name="Rectangle 6"/>
            <p:cNvSpPr>
              <a:spLocks noChangeArrowheads="1"/>
            </p:cNvSpPr>
            <p:nvPr/>
          </p:nvSpPr>
          <p:spPr bwMode="auto">
            <a:xfrm>
              <a:off x="2288" y="1171"/>
              <a:ext cx="3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(DIN 1076)</a:t>
              </a:r>
              <a:endParaRPr lang="de-DE" altLang="de-DE" sz="2400" b="1"/>
            </a:p>
          </p:txBody>
        </p:sp>
        <p:sp>
          <p:nvSpPr>
            <p:cNvPr id="837639" name="Rectangle 7"/>
            <p:cNvSpPr>
              <a:spLocks noChangeArrowheads="1"/>
            </p:cNvSpPr>
            <p:nvPr/>
          </p:nvSpPr>
          <p:spPr bwMode="auto">
            <a:xfrm>
              <a:off x="1953" y="1613"/>
              <a:ext cx="1038" cy="375"/>
            </a:xfrm>
            <a:prstGeom prst="rect">
              <a:avLst/>
            </a:prstGeom>
            <a:solidFill>
              <a:srgbClr val="80C0FF"/>
            </a:solidFill>
            <a:ln w="0">
              <a:solidFill>
                <a:srgbClr val="000000"/>
              </a:solidFill>
              <a:miter lim="800000"/>
              <a:headEnd/>
              <a:tailEnd/>
            </a:ln>
          </p:spPr>
          <p:txBody>
            <a:bodyPr/>
            <a:lstStyle/>
            <a:p>
              <a:endParaRPr lang="de-DE"/>
            </a:p>
          </p:txBody>
        </p:sp>
        <p:sp>
          <p:nvSpPr>
            <p:cNvPr id="837640" name="Rectangle 8"/>
            <p:cNvSpPr>
              <a:spLocks noChangeArrowheads="1"/>
            </p:cNvSpPr>
            <p:nvPr/>
          </p:nvSpPr>
          <p:spPr bwMode="auto">
            <a:xfrm>
              <a:off x="2300" y="1749"/>
              <a:ext cx="3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Schäden</a:t>
              </a:r>
              <a:endParaRPr lang="de-DE" altLang="de-DE" sz="2400" b="1"/>
            </a:p>
          </p:txBody>
        </p:sp>
        <p:sp>
          <p:nvSpPr>
            <p:cNvPr id="837641" name="Rectangle 9"/>
            <p:cNvSpPr>
              <a:spLocks noChangeArrowheads="1"/>
            </p:cNvSpPr>
            <p:nvPr/>
          </p:nvSpPr>
          <p:spPr bwMode="auto">
            <a:xfrm>
              <a:off x="3236" y="2228"/>
              <a:ext cx="1052" cy="1387"/>
            </a:xfrm>
            <a:prstGeom prst="rect">
              <a:avLst/>
            </a:prstGeom>
            <a:solidFill>
              <a:srgbClr val="4080C0"/>
            </a:solidFill>
            <a:ln w="19050">
              <a:solidFill>
                <a:srgbClr val="000000"/>
              </a:solidFill>
              <a:miter lim="800000"/>
              <a:headEnd/>
              <a:tailEnd/>
            </a:ln>
          </p:spPr>
          <p:txBody>
            <a:bodyPr/>
            <a:lstStyle/>
            <a:p>
              <a:endParaRPr lang="de-DE"/>
            </a:p>
          </p:txBody>
        </p:sp>
        <p:sp>
          <p:nvSpPr>
            <p:cNvPr id="837642" name="Rectangle 10"/>
            <p:cNvSpPr>
              <a:spLocks noChangeArrowheads="1"/>
            </p:cNvSpPr>
            <p:nvPr/>
          </p:nvSpPr>
          <p:spPr bwMode="auto">
            <a:xfrm>
              <a:off x="3750" y="2241"/>
              <a:ext cx="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 </a:t>
              </a:r>
              <a:endParaRPr lang="de-DE" altLang="de-DE" sz="2400" b="1"/>
            </a:p>
          </p:txBody>
        </p:sp>
        <p:sp>
          <p:nvSpPr>
            <p:cNvPr id="837643" name="Rectangle 11"/>
            <p:cNvSpPr>
              <a:spLocks noChangeArrowheads="1"/>
            </p:cNvSpPr>
            <p:nvPr/>
          </p:nvSpPr>
          <p:spPr bwMode="auto">
            <a:xfrm>
              <a:off x="3290" y="2343"/>
              <a:ext cx="96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a:solidFill>
                    <a:srgbClr val="000000"/>
                  </a:solidFill>
                </a:rPr>
                <a:t>Objektbezogene </a:t>
              </a:r>
              <a:endParaRPr lang="de-DE" altLang="de-DE" sz="2400" b="1"/>
            </a:p>
          </p:txBody>
        </p:sp>
        <p:sp>
          <p:nvSpPr>
            <p:cNvPr id="837644" name="Rectangle 12"/>
            <p:cNvSpPr>
              <a:spLocks noChangeArrowheads="1"/>
            </p:cNvSpPr>
            <p:nvPr/>
          </p:nvSpPr>
          <p:spPr bwMode="auto">
            <a:xfrm>
              <a:off x="3269" y="2486"/>
              <a:ext cx="101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a:solidFill>
                    <a:srgbClr val="000000"/>
                  </a:solidFill>
                </a:rPr>
                <a:t>Schadensanalyse</a:t>
              </a:r>
              <a:endParaRPr lang="de-DE" altLang="de-DE" sz="2400" b="1"/>
            </a:p>
          </p:txBody>
        </p:sp>
        <p:sp>
          <p:nvSpPr>
            <p:cNvPr id="837645" name="Rectangle 13"/>
            <p:cNvSpPr>
              <a:spLocks noChangeArrowheads="1"/>
            </p:cNvSpPr>
            <p:nvPr/>
          </p:nvSpPr>
          <p:spPr bwMode="auto">
            <a:xfrm>
              <a:off x="3426" y="2774"/>
              <a:ext cx="65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a:solidFill>
                    <a:srgbClr val="000000"/>
                  </a:solidFill>
                </a:rPr>
                <a:t>- Zerstörungsfreie </a:t>
              </a:r>
              <a:endParaRPr lang="de-DE" altLang="de-DE" sz="2400" b="1"/>
            </a:p>
          </p:txBody>
        </p:sp>
        <p:sp>
          <p:nvSpPr>
            <p:cNvPr id="837646" name="Rectangle 14"/>
            <p:cNvSpPr>
              <a:spLocks noChangeArrowheads="1"/>
            </p:cNvSpPr>
            <p:nvPr/>
          </p:nvSpPr>
          <p:spPr bwMode="auto">
            <a:xfrm>
              <a:off x="3501" y="2875"/>
              <a:ext cx="50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dirty="0">
                  <a:solidFill>
                    <a:srgbClr val="000000"/>
                  </a:solidFill>
                </a:rPr>
                <a:t>Prüfverfahren </a:t>
              </a:r>
              <a:endParaRPr lang="de-DE" altLang="de-DE" sz="2400" b="1" dirty="0"/>
            </a:p>
          </p:txBody>
        </p:sp>
        <p:sp>
          <p:nvSpPr>
            <p:cNvPr id="837647" name="Rectangle 15"/>
            <p:cNvSpPr>
              <a:spLocks noChangeArrowheads="1"/>
            </p:cNvSpPr>
            <p:nvPr/>
          </p:nvSpPr>
          <p:spPr bwMode="auto">
            <a:xfrm>
              <a:off x="3296" y="2975"/>
              <a:ext cx="91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dirty="0">
                  <a:solidFill>
                    <a:srgbClr val="000000"/>
                  </a:solidFill>
                </a:rPr>
                <a:t>- Materialuntersuchungen</a:t>
              </a:r>
              <a:endParaRPr lang="de-DE" altLang="de-DE" sz="2400" b="1" dirty="0"/>
            </a:p>
          </p:txBody>
        </p:sp>
        <p:sp>
          <p:nvSpPr>
            <p:cNvPr id="837648" name="Rectangle 16"/>
            <p:cNvSpPr>
              <a:spLocks noChangeArrowheads="1"/>
            </p:cNvSpPr>
            <p:nvPr/>
          </p:nvSpPr>
          <p:spPr bwMode="auto">
            <a:xfrm>
              <a:off x="3337" y="3076"/>
              <a:ext cx="82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a:solidFill>
                    <a:srgbClr val="000000"/>
                  </a:solidFill>
                </a:rPr>
                <a:t>- Laboruntersuchungen</a:t>
              </a:r>
              <a:endParaRPr lang="de-DE" altLang="de-DE" sz="2400" b="1"/>
            </a:p>
          </p:txBody>
        </p:sp>
        <p:sp>
          <p:nvSpPr>
            <p:cNvPr id="837649" name="Rectangle 17"/>
            <p:cNvSpPr>
              <a:spLocks noChangeArrowheads="1"/>
            </p:cNvSpPr>
            <p:nvPr/>
          </p:nvSpPr>
          <p:spPr bwMode="auto">
            <a:xfrm>
              <a:off x="3437" y="3177"/>
              <a:ext cx="6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a:solidFill>
                    <a:srgbClr val="000000"/>
                  </a:solidFill>
                </a:rPr>
                <a:t>-  Probebelastung</a:t>
              </a:r>
              <a:endParaRPr lang="de-DE" altLang="de-DE" sz="2400" b="1"/>
            </a:p>
          </p:txBody>
        </p:sp>
        <p:sp>
          <p:nvSpPr>
            <p:cNvPr id="837651" name="Rectangle 19"/>
            <p:cNvSpPr>
              <a:spLocks noChangeArrowheads="1"/>
            </p:cNvSpPr>
            <p:nvPr/>
          </p:nvSpPr>
          <p:spPr bwMode="auto">
            <a:xfrm>
              <a:off x="4424" y="3056"/>
              <a:ext cx="765" cy="375"/>
            </a:xfrm>
            <a:prstGeom prst="rect">
              <a:avLst/>
            </a:prstGeom>
            <a:solidFill>
              <a:srgbClr val="80C0FF"/>
            </a:solidFill>
            <a:ln w="0">
              <a:solidFill>
                <a:srgbClr val="000000"/>
              </a:solidFill>
              <a:miter lim="800000"/>
              <a:headEnd/>
              <a:tailEnd/>
            </a:ln>
          </p:spPr>
          <p:txBody>
            <a:bodyPr/>
            <a:lstStyle/>
            <a:p>
              <a:endParaRPr lang="de-DE"/>
            </a:p>
          </p:txBody>
        </p:sp>
        <p:sp>
          <p:nvSpPr>
            <p:cNvPr id="837652" name="Rectangle 20"/>
            <p:cNvSpPr>
              <a:spLocks noChangeArrowheads="1"/>
            </p:cNvSpPr>
            <p:nvPr/>
          </p:nvSpPr>
          <p:spPr bwMode="auto">
            <a:xfrm>
              <a:off x="4572" y="3141"/>
              <a:ext cx="46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Fortführung</a:t>
              </a:r>
              <a:endParaRPr lang="de-DE" altLang="de-DE" sz="2400" b="1"/>
            </a:p>
          </p:txBody>
        </p:sp>
        <p:sp>
          <p:nvSpPr>
            <p:cNvPr id="837653" name="Rectangle 21"/>
            <p:cNvSpPr>
              <a:spLocks noChangeArrowheads="1"/>
            </p:cNvSpPr>
            <p:nvPr/>
          </p:nvSpPr>
          <p:spPr bwMode="auto">
            <a:xfrm>
              <a:off x="4502" y="3243"/>
              <a:ext cx="5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Bauwerksdaten</a:t>
              </a:r>
              <a:endParaRPr lang="de-DE" altLang="de-DE" sz="2400" b="1"/>
            </a:p>
          </p:txBody>
        </p:sp>
        <p:sp>
          <p:nvSpPr>
            <p:cNvPr id="837654" name="Rectangle 22"/>
            <p:cNvSpPr>
              <a:spLocks noChangeArrowheads="1"/>
            </p:cNvSpPr>
            <p:nvPr/>
          </p:nvSpPr>
          <p:spPr bwMode="auto">
            <a:xfrm>
              <a:off x="784" y="2208"/>
              <a:ext cx="902" cy="1423"/>
            </a:xfrm>
            <a:prstGeom prst="rect">
              <a:avLst/>
            </a:prstGeom>
            <a:solidFill>
              <a:srgbClr val="5B8FA4"/>
            </a:solidFill>
            <a:ln w="0">
              <a:solidFill>
                <a:srgbClr val="000000"/>
              </a:solidFill>
              <a:miter lim="800000"/>
              <a:headEnd/>
              <a:tailEnd/>
            </a:ln>
          </p:spPr>
          <p:txBody>
            <a:bodyPr/>
            <a:lstStyle/>
            <a:p>
              <a:endParaRPr lang="de-DE"/>
            </a:p>
          </p:txBody>
        </p:sp>
        <p:sp>
          <p:nvSpPr>
            <p:cNvPr id="837655" name="Rectangle 23"/>
            <p:cNvSpPr>
              <a:spLocks noChangeArrowheads="1"/>
            </p:cNvSpPr>
            <p:nvPr/>
          </p:nvSpPr>
          <p:spPr bwMode="auto">
            <a:xfrm>
              <a:off x="871" y="2570"/>
              <a:ext cx="6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dirty="0" smtClean="0">
                  <a:solidFill>
                    <a:srgbClr val="000000"/>
                  </a:solidFill>
                </a:rPr>
                <a:t>Bauwerks-</a:t>
              </a:r>
              <a:endParaRPr lang="de-DE" altLang="de-DE" sz="2400" b="1" dirty="0"/>
            </a:p>
          </p:txBody>
        </p:sp>
        <p:sp>
          <p:nvSpPr>
            <p:cNvPr id="837656" name="Rectangle 24"/>
            <p:cNvSpPr>
              <a:spLocks noChangeArrowheads="1"/>
            </p:cNvSpPr>
            <p:nvPr/>
          </p:nvSpPr>
          <p:spPr bwMode="auto">
            <a:xfrm>
              <a:off x="897" y="2704"/>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de-DE" altLang="de-DE" sz="2400" b="1" dirty="0"/>
            </a:p>
          </p:txBody>
        </p:sp>
        <p:sp>
          <p:nvSpPr>
            <p:cNvPr id="837657" name="Rectangle 25"/>
            <p:cNvSpPr>
              <a:spLocks noChangeArrowheads="1"/>
            </p:cNvSpPr>
            <p:nvPr/>
          </p:nvSpPr>
          <p:spPr bwMode="auto">
            <a:xfrm flipH="1">
              <a:off x="1035" y="2685"/>
              <a:ext cx="58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endParaRPr lang="de-DE" altLang="de-DE" sz="2400" b="1" dirty="0"/>
            </a:p>
          </p:txBody>
        </p:sp>
        <p:sp>
          <p:nvSpPr>
            <p:cNvPr id="837658" name="Rectangle 26"/>
            <p:cNvSpPr>
              <a:spLocks noChangeArrowheads="1"/>
            </p:cNvSpPr>
            <p:nvPr/>
          </p:nvSpPr>
          <p:spPr bwMode="auto">
            <a:xfrm>
              <a:off x="962" y="2940"/>
              <a:ext cx="31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dirty="0" smtClean="0">
                  <a:solidFill>
                    <a:srgbClr val="000000"/>
                  </a:solidFill>
                </a:rPr>
                <a:t> nach</a:t>
              </a:r>
              <a:endParaRPr lang="de-DE" altLang="de-DE" sz="2400" b="1" dirty="0"/>
            </a:p>
          </p:txBody>
        </p:sp>
        <p:sp>
          <p:nvSpPr>
            <p:cNvPr id="837659" name="Line 27"/>
            <p:cNvSpPr>
              <a:spLocks noChangeShapeType="1"/>
            </p:cNvSpPr>
            <p:nvPr/>
          </p:nvSpPr>
          <p:spPr bwMode="auto">
            <a:xfrm>
              <a:off x="2491" y="1361"/>
              <a:ext cx="1" cy="20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60" name="Freeform 28"/>
            <p:cNvSpPr>
              <a:spLocks/>
            </p:cNvSpPr>
            <p:nvPr/>
          </p:nvSpPr>
          <p:spPr bwMode="auto">
            <a:xfrm>
              <a:off x="2469" y="1569"/>
              <a:ext cx="43" cy="43"/>
            </a:xfrm>
            <a:custGeom>
              <a:avLst/>
              <a:gdLst>
                <a:gd name="T0" fmla="*/ 22 w 43"/>
                <a:gd name="T1" fmla="*/ 43 h 43"/>
                <a:gd name="T2" fmla="*/ 43 w 43"/>
                <a:gd name="T3" fmla="*/ 0 h 43"/>
                <a:gd name="T4" fmla="*/ 0 w 43"/>
                <a:gd name="T5" fmla="*/ 0 h 43"/>
                <a:gd name="T6" fmla="*/ 22 w 43"/>
                <a:gd name="T7" fmla="*/ 43 h 43"/>
              </a:gdLst>
              <a:ahLst/>
              <a:cxnLst>
                <a:cxn ang="0">
                  <a:pos x="T0" y="T1"/>
                </a:cxn>
                <a:cxn ang="0">
                  <a:pos x="T2" y="T3"/>
                </a:cxn>
                <a:cxn ang="0">
                  <a:pos x="T4" y="T5"/>
                </a:cxn>
                <a:cxn ang="0">
                  <a:pos x="T6" y="T7"/>
                </a:cxn>
              </a:cxnLst>
              <a:rect l="0" t="0" r="r" b="b"/>
              <a:pathLst>
                <a:path w="43" h="43">
                  <a:moveTo>
                    <a:pt x="22" y="43"/>
                  </a:moveTo>
                  <a:lnTo>
                    <a:pt x="43" y="0"/>
                  </a:lnTo>
                  <a:lnTo>
                    <a:pt x="0" y="0"/>
                  </a:lnTo>
                  <a:lnTo>
                    <a:pt x="2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61" name="Freeform 29"/>
            <p:cNvSpPr>
              <a:spLocks/>
            </p:cNvSpPr>
            <p:nvPr/>
          </p:nvSpPr>
          <p:spPr bwMode="auto">
            <a:xfrm>
              <a:off x="2469" y="1569"/>
              <a:ext cx="43" cy="43"/>
            </a:xfrm>
            <a:custGeom>
              <a:avLst/>
              <a:gdLst>
                <a:gd name="T0" fmla="*/ 16 w 32"/>
                <a:gd name="T1" fmla="*/ 32 h 32"/>
                <a:gd name="T2" fmla="*/ 32 w 32"/>
                <a:gd name="T3" fmla="*/ 0 h 32"/>
                <a:gd name="T4" fmla="*/ 0 w 32"/>
                <a:gd name="T5" fmla="*/ 0 h 32"/>
                <a:gd name="T6" fmla="*/ 16 w 32"/>
                <a:gd name="T7" fmla="*/ 32 h 32"/>
              </a:gdLst>
              <a:ahLst/>
              <a:cxnLst>
                <a:cxn ang="0">
                  <a:pos x="T0" y="T1"/>
                </a:cxn>
                <a:cxn ang="0">
                  <a:pos x="T2" y="T3"/>
                </a:cxn>
                <a:cxn ang="0">
                  <a:pos x="T4" y="T5"/>
                </a:cxn>
                <a:cxn ang="0">
                  <a:pos x="T6" y="T7"/>
                </a:cxn>
              </a:cxnLst>
              <a:rect l="0" t="0" r="r" b="b"/>
              <a:pathLst>
                <a:path w="32" h="32">
                  <a:moveTo>
                    <a:pt x="16" y="32"/>
                  </a:moveTo>
                  <a:lnTo>
                    <a:pt x="32" y="0"/>
                  </a:lnTo>
                  <a:lnTo>
                    <a:pt x="0" y="0"/>
                  </a:lnTo>
                  <a:lnTo>
                    <a:pt x="16"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62" name="Rectangle 30"/>
            <p:cNvSpPr>
              <a:spLocks noChangeArrowheads="1"/>
            </p:cNvSpPr>
            <p:nvPr/>
          </p:nvSpPr>
          <p:spPr bwMode="auto">
            <a:xfrm>
              <a:off x="3763" y="1004"/>
              <a:ext cx="1037" cy="375"/>
            </a:xfrm>
            <a:prstGeom prst="rect">
              <a:avLst/>
            </a:prstGeom>
            <a:solidFill>
              <a:srgbClr val="FFE6CC"/>
            </a:solidFill>
            <a:ln w="0">
              <a:solidFill>
                <a:srgbClr val="000000"/>
              </a:solidFill>
              <a:miter lim="800000"/>
              <a:headEnd/>
              <a:tailEnd/>
            </a:ln>
          </p:spPr>
          <p:txBody>
            <a:bodyPr/>
            <a:lstStyle/>
            <a:p>
              <a:endParaRPr lang="de-DE"/>
            </a:p>
          </p:txBody>
        </p:sp>
        <p:sp>
          <p:nvSpPr>
            <p:cNvPr id="837663" name="Rectangle 31"/>
            <p:cNvSpPr>
              <a:spLocks noChangeArrowheads="1"/>
            </p:cNvSpPr>
            <p:nvPr/>
          </p:nvSpPr>
          <p:spPr bwMode="auto">
            <a:xfrm>
              <a:off x="3977" y="1089"/>
              <a:ext cx="5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Bauwerksdaten</a:t>
              </a:r>
              <a:endParaRPr lang="de-DE" altLang="de-DE" sz="2400" b="1"/>
            </a:p>
          </p:txBody>
        </p:sp>
        <p:sp>
          <p:nvSpPr>
            <p:cNvPr id="837664" name="Rectangle 32"/>
            <p:cNvSpPr>
              <a:spLocks noChangeArrowheads="1"/>
            </p:cNvSpPr>
            <p:nvPr/>
          </p:nvSpPr>
          <p:spPr bwMode="auto">
            <a:xfrm>
              <a:off x="4166" y="1191"/>
              <a:ext cx="22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(ASB)</a:t>
              </a:r>
              <a:endParaRPr lang="de-DE" altLang="de-DE" sz="2400" b="1"/>
            </a:p>
          </p:txBody>
        </p:sp>
        <p:sp>
          <p:nvSpPr>
            <p:cNvPr id="837665" name="Freeform 33"/>
            <p:cNvSpPr>
              <a:spLocks/>
            </p:cNvSpPr>
            <p:nvPr/>
          </p:nvSpPr>
          <p:spPr bwMode="auto">
            <a:xfrm>
              <a:off x="3308" y="1613"/>
              <a:ext cx="899" cy="366"/>
            </a:xfrm>
            <a:custGeom>
              <a:avLst/>
              <a:gdLst>
                <a:gd name="T0" fmla="*/ 451 w 899"/>
                <a:gd name="T1" fmla="*/ 0 h 366"/>
                <a:gd name="T2" fmla="*/ 899 w 899"/>
                <a:gd name="T3" fmla="*/ 183 h 366"/>
                <a:gd name="T4" fmla="*/ 451 w 899"/>
                <a:gd name="T5" fmla="*/ 366 h 366"/>
                <a:gd name="T6" fmla="*/ 0 w 899"/>
                <a:gd name="T7" fmla="*/ 183 h 366"/>
                <a:gd name="T8" fmla="*/ 451 w 899"/>
                <a:gd name="T9" fmla="*/ 0 h 366"/>
              </a:gdLst>
              <a:ahLst/>
              <a:cxnLst>
                <a:cxn ang="0">
                  <a:pos x="T0" y="T1"/>
                </a:cxn>
                <a:cxn ang="0">
                  <a:pos x="T2" y="T3"/>
                </a:cxn>
                <a:cxn ang="0">
                  <a:pos x="T4" y="T5"/>
                </a:cxn>
                <a:cxn ang="0">
                  <a:pos x="T6" y="T7"/>
                </a:cxn>
                <a:cxn ang="0">
                  <a:pos x="T8" y="T9"/>
                </a:cxn>
              </a:cxnLst>
              <a:rect l="0" t="0" r="r" b="b"/>
              <a:pathLst>
                <a:path w="899" h="366">
                  <a:moveTo>
                    <a:pt x="451" y="0"/>
                  </a:moveTo>
                  <a:lnTo>
                    <a:pt x="899" y="183"/>
                  </a:lnTo>
                  <a:lnTo>
                    <a:pt x="451" y="366"/>
                  </a:lnTo>
                  <a:lnTo>
                    <a:pt x="0" y="183"/>
                  </a:lnTo>
                  <a:lnTo>
                    <a:pt x="451" y="0"/>
                  </a:lnTo>
                  <a:close/>
                </a:path>
              </a:pathLst>
            </a:custGeom>
            <a:solidFill>
              <a:srgbClr val="FFFFCC"/>
            </a:solidFill>
            <a:ln w="0">
              <a:solidFill>
                <a:srgbClr val="000000"/>
              </a:solidFill>
              <a:prstDash val="solid"/>
              <a:round/>
              <a:headEnd/>
              <a:tailEnd/>
            </a:ln>
          </p:spPr>
          <p:txBody>
            <a:bodyPr/>
            <a:lstStyle/>
            <a:p>
              <a:endParaRPr lang="de-DE"/>
            </a:p>
          </p:txBody>
        </p:sp>
        <p:sp>
          <p:nvSpPr>
            <p:cNvPr id="837666" name="Rectangle 34"/>
            <p:cNvSpPr>
              <a:spLocks noChangeArrowheads="1"/>
            </p:cNvSpPr>
            <p:nvPr/>
          </p:nvSpPr>
          <p:spPr bwMode="auto">
            <a:xfrm>
              <a:off x="3494" y="1704"/>
              <a:ext cx="62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900">
                  <a:solidFill>
                    <a:srgbClr val="000000"/>
                  </a:solidFill>
                </a:rPr>
                <a:t>Außergewöhnliche </a:t>
              </a:r>
              <a:endParaRPr lang="de-DE" altLang="de-DE" sz="2400" b="1"/>
            </a:p>
          </p:txBody>
        </p:sp>
        <p:sp>
          <p:nvSpPr>
            <p:cNvPr id="837667" name="Rectangle 35"/>
            <p:cNvSpPr>
              <a:spLocks noChangeArrowheads="1"/>
            </p:cNvSpPr>
            <p:nvPr/>
          </p:nvSpPr>
          <p:spPr bwMode="auto">
            <a:xfrm>
              <a:off x="3631" y="1793"/>
              <a:ext cx="34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900" dirty="0">
                  <a:solidFill>
                    <a:srgbClr val="000000"/>
                  </a:solidFill>
                </a:rPr>
                <a:t>Schäden ?</a:t>
              </a:r>
              <a:endParaRPr lang="de-DE" altLang="de-DE" sz="2400" b="1" dirty="0"/>
            </a:p>
          </p:txBody>
        </p:sp>
        <p:sp>
          <p:nvSpPr>
            <p:cNvPr id="837668" name="Line 36"/>
            <p:cNvSpPr>
              <a:spLocks noChangeShapeType="1"/>
            </p:cNvSpPr>
            <p:nvPr/>
          </p:nvSpPr>
          <p:spPr bwMode="auto">
            <a:xfrm>
              <a:off x="3756" y="1979"/>
              <a:ext cx="1" cy="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69" name="Freeform 37"/>
            <p:cNvSpPr>
              <a:spLocks/>
            </p:cNvSpPr>
            <p:nvPr/>
          </p:nvSpPr>
          <p:spPr bwMode="auto">
            <a:xfrm>
              <a:off x="3735" y="2179"/>
              <a:ext cx="43" cy="43"/>
            </a:xfrm>
            <a:custGeom>
              <a:avLst/>
              <a:gdLst>
                <a:gd name="T0" fmla="*/ 21 w 43"/>
                <a:gd name="T1" fmla="*/ 43 h 43"/>
                <a:gd name="T2" fmla="*/ 43 w 43"/>
                <a:gd name="T3" fmla="*/ 0 h 43"/>
                <a:gd name="T4" fmla="*/ 0 w 43"/>
                <a:gd name="T5" fmla="*/ 0 h 43"/>
                <a:gd name="T6" fmla="*/ 21 w 43"/>
                <a:gd name="T7" fmla="*/ 43 h 43"/>
              </a:gdLst>
              <a:ahLst/>
              <a:cxnLst>
                <a:cxn ang="0">
                  <a:pos x="T0" y="T1"/>
                </a:cxn>
                <a:cxn ang="0">
                  <a:pos x="T2" y="T3"/>
                </a:cxn>
                <a:cxn ang="0">
                  <a:pos x="T4" y="T5"/>
                </a:cxn>
                <a:cxn ang="0">
                  <a:pos x="T6" y="T7"/>
                </a:cxn>
              </a:cxnLst>
              <a:rect l="0" t="0" r="r" b="b"/>
              <a:pathLst>
                <a:path w="43" h="43">
                  <a:moveTo>
                    <a:pt x="21" y="43"/>
                  </a:moveTo>
                  <a:lnTo>
                    <a:pt x="43" y="0"/>
                  </a:lnTo>
                  <a:lnTo>
                    <a:pt x="0" y="0"/>
                  </a:lnTo>
                  <a:lnTo>
                    <a:pt x="21"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70" name="Freeform 38"/>
            <p:cNvSpPr>
              <a:spLocks/>
            </p:cNvSpPr>
            <p:nvPr/>
          </p:nvSpPr>
          <p:spPr bwMode="auto">
            <a:xfrm>
              <a:off x="3735" y="2179"/>
              <a:ext cx="43" cy="43"/>
            </a:xfrm>
            <a:custGeom>
              <a:avLst/>
              <a:gdLst>
                <a:gd name="T0" fmla="*/ 16 w 32"/>
                <a:gd name="T1" fmla="*/ 32 h 32"/>
                <a:gd name="T2" fmla="*/ 32 w 32"/>
                <a:gd name="T3" fmla="*/ 0 h 32"/>
                <a:gd name="T4" fmla="*/ 0 w 32"/>
                <a:gd name="T5" fmla="*/ 0 h 32"/>
                <a:gd name="T6" fmla="*/ 16 w 32"/>
                <a:gd name="T7" fmla="*/ 32 h 32"/>
              </a:gdLst>
              <a:ahLst/>
              <a:cxnLst>
                <a:cxn ang="0">
                  <a:pos x="T0" y="T1"/>
                </a:cxn>
                <a:cxn ang="0">
                  <a:pos x="T2" y="T3"/>
                </a:cxn>
                <a:cxn ang="0">
                  <a:pos x="T4" y="T5"/>
                </a:cxn>
                <a:cxn ang="0">
                  <a:pos x="T6" y="T7"/>
                </a:cxn>
              </a:cxnLst>
              <a:rect l="0" t="0" r="r" b="b"/>
              <a:pathLst>
                <a:path w="32" h="32">
                  <a:moveTo>
                    <a:pt x="16" y="32"/>
                  </a:moveTo>
                  <a:lnTo>
                    <a:pt x="32" y="0"/>
                  </a:lnTo>
                  <a:lnTo>
                    <a:pt x="0" y="0"/>
                  </a:lnTo>
                  <a:lnTo>
                    <a:pt x="16"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71" name="Line 39"/>
            <p:cNvSpPr>
              <a:spLocks noChangeShapeType="1"/>
            </p:cNvSpPr>
            <p:nvPr/>
          </p:nvSpPr>
          <p:spPr bwMode="auto">
            <a:xfrm>
              <a:off x="4287" y="3266"/>
              <a:ext cx="9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72" name="Freeform 40"/>
            <p:cNvSpPr>
              <a:spLocks/>
            </p:cNvSpPr>
            <p:nvPr/>
          </p:nvSpPr>
          <p:spPr bwMode="auto">
            <a:xfrm>
              <a:off x="4381" y="3244"/>
              <a:ext cx="43" cy="43"/>
            </a:xfrm>
            <a:custGeom>
              <a:avLst/>
              <a:gdLst>
                <a:gd name="T0" fmla="*/ 43 w 43"/>
                <a:gd name="T1" fmla="*/ 22 h 43"/>
                <a:gd name="T2" fmla="*/ 0 w 43"/>
                <a:gd name="T3" fmla="*/ 0 h 43"/>
                <a:gd name="T4" fmla="*/ 0 w 43"/>
                <a:gd name="T5" fmla="*/ 43 h 43"/>
                <a:gd name="T6" fmla="*/ 43 w 43"/>
                <a:gd name="T7" fmla="*/ 22 h 43"/>
              </a:gdLst>
              <a:ahLst/>
              <a:cxnLst>
                <a:cxn ang="0">
                  <a:pos x="T0" y="T1"/>
                </a:cxn>
                <a:cxn ang="0">
                  <a:pos x="T2" y="T3"/>
                </a:cxn>
                <a:cxn ang="0">
                  <a:pos x="T4" y="T5"/>
                </a:cxn>
                <a:cxn ang="0">
                  <a:pos x="T6" y="T7"/>
                </a:cxn>
              </a:cxnLst>
              <a:rect l="0" t="0" r="r" b="b"/>
              <a:pathLst>
                <a:path w="43" h="43">
                  <a:moveTo>
                    <a:pt x="43" y="22"/>
                  </a:moveTo>
                  <a:lnTo>
                    <a:pt x="0" y="0"/>
                  </a:lnTo>
                  <a:lnTo>
                    <a:pt x="0" y="43"/>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73" name="Freeform 41"/>
            <p:cNvSpPr>
              <a:spLocks/>
            </p:cNvSpPr>
            <p:nvPr/>
          </p:nvSpPr>
          <p:spPr bwMode="auto">
            <a:xfrm>
              <a:off x="4381" y="3244"/>
              <a:ext cx="43" cy="43"/>
            </a:xfrm>
            <a:custGeom>
              <a:avLst/>
              <a:gdLst>
                <a:gd name="T0" fmla="*/ 32 w 32"/>
                <a:gd name="T1" fmla="*/ 16 h 32"/>
                <a:gd name="T2" fmla="*/ 0 w 32"/>
                <a:gd name="T3" fmla="*/ 0 h 32"/>
                <a:gd name="T4" fmla="*/ 0 w 32"/>
                <a:gd name="T5" fmla="*/ 32 h 32"/>
                <a:gd name="T6" fmla="*/ 32 w 32"/>
                <a:gd name="T7" fmla="*/ 16 h 32"/>
              </a:gdLst>
              <a:ahLst/>
              <a:cxnLst>
                <a:cxn ang="0">
                  <a:pos x="T0" y="T1"/>
                </a:cxn>
                <a:cxn ang="0">
                  <a:pos x="T2" y="T3"/>
                </a:cxn>
                <a:cxn ang="0">
                  <a:pos x="T4" y="T5"/>
                </a:cxn>
                <a:cxn ang="0">
                  <a:pos x="T6" y="T7"/>
                </a:cxn>
              </a:cxnLst>
              <a:rect l="0" t="0" r="r" b="b"/>
              <a:pathLst>
                <a:path w="32" h="32">
                  <a:moveTo>
                    <a:pt x="32" y="16"/>
                  </a:moveTo>
                  <a:lnTo>
                    <a:pt x="0" y="0"/>
                  </a:lnTo>
                  <a:lnTo>
                    <a:pt x="0" y="32"/>
                  </a:lnTo>
                  <a:lnTo>
                    <a:pt x="32"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74" name="Freeform 42"/>
            <p:cNvSpPr>
              <a:spLocks/>
            </p:cNvSpPr>
            <p:nvPr/>
          </p:nvSpPr>
          <p:spPr bwMode="auto">
            <a:xfrm>
              <a:off x="1278" y="3431"/>
              <a:ext cx="3529" cy="296"/>
            </a:xfrm>
            <a:custGeom>
              <a:avLst/>
              <a:gdLst>
                <a:gd name="T0" fmla="*/ 2627 w 2627"/>
                <a:gd name="T1" fmla="*/ 0 h 220"/>
                <a:gd name="T2" fmla="*/ 2627 w 2627"/>
                <a:gd name="T3" fmla="*/ 220 h 220"/>
                <a:gd name="T4" fmla="*/ 0 w 2627"/>
                <a:gd name="T5" fmla="*/ 220 h 220"/>
                <a:gd name="T6" fmla="*/ 0 w 2627"/>
                <a:gd name="T7" fmla="*/ 180 h 220"/>
              </a:gdLst>
              <a:ahLst/>
              <a:cxnLst>
                <a:cxn ang="0">
                  <a:pos x="T0" y="T1"/>
                </a:cxn>
                <a:cxn ang="0">
                  <a:pos x="T2" y="T3"/>
                </a:cxn>
                <a:cxn ang="0">
                  <a:pos x="T4" y="T5"/>
                </a:cxn>
                <a:cxn ang="0">
                  <a:pos x="T6" y="T7"/>
                </a:cxn>
              </a:cxnLst>
              <a:rect l="0" t="0" r="r" b="b"/>
              <a:pathLst>
                <a:path w="2627" h="220">
                  <a:moveTo>
                    <a:pt x="2627" y="0"/>
                  </a:moveTo>
                  <a:lnTo>
                    <a:pt x="2627" y="220"/>
                  </a:lnTo>
                  <a:lnTo>
                    <a:pt x="0" y="220"/>
                  </a:lnTo>
                  <a:lnTo>
                    <a:pt x="0"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75" name="Freeform 43"/>
            <p:cNvSpPr>
              <a:spLocks/>
            </p:cNvSpPr>
            <p:nvPr/>
          </p:nvSpPr>
          <p:spPr bwMode="auto">
            <a:xfrm>
              <a:off x="1256" y="3630"/>
              <a:ext cx="43" cy="43"/>
            </a:xfrm>
            <a:custGeom>
              <a:avLst/>
              <a:gdLst>
                <a:gd name="T0" fmla="*/ 22 w 43"/>
                <a:gd name="T1" fmla="*/ 0 h 43"/>
                <a:gd name="T2" fmla="*/ 0 w 43"/>
                <a:gd name="T3" fmla="*/ 43 h 43"/>
                <a:gd name="T4" fmla="*/ 43 w 43"/>
                <a:gd name="T5" fmla="*/ 43 h 43"/>
                <a:gd name="T6" fmla="*/ 22 w 43"/>
                <a:gd name="T7" fmla="*/ 0 h 43"/>
              </a:gdLst>
              <a:ahLst/>
              <a:cxnLst>
                <a:cxn ang="0">
                  <a:pos x="T0" y="T1"/>
                </a:cxn>
                <a:cxn ang="0">
                  <a:pos x="T2" y="T3"/>
                </a:cxn>
                <a:cxn ang="0">
                  <a:pos x="T4" y="T5"/>
                </a:cxn>
                <a:cxn ang="0">
                  <a:pos x="T6" y="T7"/>
                </a:cxn>
              </a:cxnLst>
              <a:rect l="0" t="0" r="r" b="b"/>
              <a:pathLst>
                <a:path w="43" h="43">
                  <a:moveTo>
                    <a:pt x="22" y="0"/>
                  </a:moveTo>
                  <a:lnTo>
                    <a:pt x="0" y="43"/>
                  </a:lnTo>
                  <a:lnTo>
                    <a:pt x="43" y="4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76" name="Freeform 44"/>
            <p:cNvSpPr>
              <a:spLocks/>
            </p:cNvSpPr>
            <p:nvPr/>
          </p:nvSpPr>
          <p:spPr bwMode="auto">
            <a:xfrm>
              <a:off x="1256" y="3630"/>
              <a:ext cx="43" cy="43"/>
            </a:xfrm>
            <a:custGeom>
              <a:avLst/>
              <a:gdLst>
                <a:gd name="T0" fmla="*/ 16 w 32"/>
                <a:gd name="T1" fmla="*/ 0 h 32"/>
                <a:gd name="T2" fmla="*/ 0 w 32"/>
                <a:gd name="T3" fmla="*/ 32 h 32"/>
                <a:gd name="T4" fmla="*/ 32 w 32"/>
                <a:gd name="T5" fmla="*/ 32 h 32"/>
                <a:gd name="T6" fmla="*/ 16 w 32"/>
                <a:gd name="T7" fmla="*/ 0 h 32"/>
              </a:gdLst>
              <a:ahLst/>
              <a:cxnLst>
                <a:cxn ang="0">
                  <a:pos x="T0" y="T1"/>
                </a:cxn>
                <a:cxn ang="0">
                  <a:pos x="T2" y="T3"/>
                </a:cxn>
                <a:cxn ang="0">
                  <a:pos x="T4" y="T5"/>
                </a:cxn>
                <a:cxn ang="0">
                  <a:pos x="T6" y="T7"/>
                </a:cxn>
              </a:cxnLst>
              <a:rect l="0" t="0" r="r" b="b"/>
              <a:pathLst>
                <a:path w="32" h="32">
                  <a:moveTo>
                    <a:pt x="16" y="0"/>
                  </a:moveTo>
                  <a:lnTo>
                    <a:pt x="0" y="32"/>
                  </a:lnTo>
                  <a:lnTo>
                    <a:pt x="32" y="32"/>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77" name="Line 45"/>
            <p:cNvSpPr>
              <a:spLocks noChangeShapeType="1"/>
            </p:cNvSpPr>
            <p:nvPr/>
          </p:nvSpPr>
          <p:spPr bwMode="auto">
            <a:xfrm>
              <a:off x="2992" y="1801"/>
              <a:ext cx="27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78" name="Freeform 46"/>
            <p:cNvSpPr>
              <a:spLocks/>
            </p:cNvSpPr>
            <p:nvPr/>
          </p:nvSpPr>
          <p:spPr bwMode="auto">
            <a:xfrm>
              <a:off x="3265" y="1780"/>
              <a:ext cx="43" cy="43"/>
            </a:xfrm>
            <a:custGeom>
              <a:avLst/>
              <a:gdLst>
                <a:gd name="T0" fmla="*/ 43 w 43"/>
                <a:gd name="T1" fmla="*/ 21 h 43"/>
                <a:gd name="T2" fmla="*/ 0 w 43"/>
                <a:gd name="T3" fmla="*/ 0 h 43"/>
                <a:gd name="T4" fmla="*/ 0 w 43"/>
                <a:gd name="T5" fmla="*/ 43 h 43"/>
                <a:gd name="T6" fmla="*/ 43 w 43"/>
                <a:gd name="T7" fmla="*/ 21 h 43"/>
              </a:gdLst>
              <a:ahLst/>
              <a:cxnLst>
                <a:cxn ang="0">
                  <a:pos x="T0" y="T1"/>
                </a:cxn>
                <a:cxn ang="0">
                  <a:pos x="T2" y="T3"/>
                </a:cxn>
                <a:cxn ang="0">
                  <a:pos x="T4" y="T5"/>
                </a:cxn>
                <a:cxn ang="0">
                  <a:pos x="T6" y="T7"/>
                </a:cxn>
              </a:cxnLst>
              <a:rect l="0" t="0" r="r" b="b"/>
              <a:pathLst>
                <a:path w="43" h="43">
                  <a:moveTo>
                    <a:pt x="43" y="21"/>
                  </a:moveTo>
                  <a:lnTo>
                    <a:pt x="0" y="0"/>
                  </a:lnTo>
                  <a:lnTo>
                    <a:pt x="0" y="43"/>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79" name="Freeform 47"/>
            <p:cNvSpPr>
              <a:spLocks/>
            </p:cNvSpPr>
            <p:nvPr/>
          </p:nvSpPr>
          <p:spPr bwMode="auto">
            <a:xfrm>
              <a:off x="3265" y="1780"/>
              <a:ext cx="43" cy="43"/>
            </a:xfrm>
            <a:custGeom>
              <a:avLst/>
              <a:gdLst>
                <a:gd name="T0" fmla="*/ 32 w 32"/>
                <a:gd name="T1" fmla="*/ 16 h 32"/>
                <a:gd name="T2" fmla="*/ 0 w 32"/>
                <a:gd name="T3" fmla="*/ 0 h 32"/>
                <a:gd name="T4" fmla="*/ 0 w 32"/>
                <a:gd name="T5" fmla="*/ 32 h 32"/>
                <a:gd name="T6" fmla="*/ 32 w 32"/>
                <a:gd name="T7" fmla="*/ 16 h 32"/>
              </a:gdLst>
              <a:ahLst/>
              <a:cxnLst>
                <a:cxn ang="0">
                  <a:pos x="T0" y="T1"/>
                </a:cxn>
                <a:cxn ang="0">
                  <a:pos x="T2" y="T3"/>
                </a:cxn>
                <a:cxn ang="0">
                  <a:pos x="T4" y="T5"/>
                </a:cxn>
                <a:cxn ang="0">
                  <a:pos x="T6" y="T7"/>
                </a:cxn>
              </a:cxnLst>
              <a:rect l="0" t="0" r="r" b="b"/>
              <a:pathLst>
                <a:path w="32" h="32">
                  <a:moveTo>
                    <a:pt x="32" y="16"/>
                  </a:moveTo>
                  <a:lnTo>
                    <a:pt x="0" y="0"/>
                  </a:lnTo>
                  <a:lnTo>
                    <a:pt x="0" y="32"/>
                  </a:lnTo>
                  <a:lnTo>
                    <a:pt x="32"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80" name="Rectangle 48"/>
            <p:cNvSpPr>
              <a:spLocks noChangeArrowheads="1"/>
            </p:cNvSpPr>
            <p:nvPr/>
          </p:nvSpPr>
          <p:spPr bwMode="auto">
            <a:xfrm>
              <a:off x="1945" y="2234"/>
              <a:ext cx="1038" cy="1386"/>
            </a:xfrm>
            <a:prstGeom prst="rect">
              <a:avLst/>
            </a:prstGeom>
            <a:solidFill>
              <a:srgbClr val="80C0FF"/>
            </a:solidFill>
            <a:ln w="0">
              <a:solidFill>
                <a:srgbClr val="000000"/>
              </a:solidFill>
              <a:miter lim="800000"/>
              <a:headEnd/>
              <a:tailEnd/>
            </a:ln>
          </p:spPr>
          <p:txBody>
            <a:bodyPr/>
            <a:lstStyle/>
            <a:p>
              <a:endParaRPr lang="de-DE"/>
            </a:p>
          </p:txBody>
        </p:sp>
        <p:sp>
          <p:nvSpPr>
            <p:cNvPr id="837681" name="Rectangle 49"/>
            <p:cNvSpPr>
              <a:spLocks noChangeArrowheads="1"/>
            </p:cNvSpPr>
            <p:nvPr/>
          </p:nvSpPr>
          <p:spPr bwMode="auto">
            <a:xfrm>
              <a:off x="2050" y="2364"/>
              <a:ext cx="81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Schadensbewertung </a:t>
              </a:r>
              <a:endParaRPr lang="de-DE" altLang="de-DE" sz="2400" b="1"/>
            </a:p>
          </p:txBody>
        </p:sp>
        <p:sp>
          <p:nvSpPr>
            <p:cNvPr id="837682" name="Rectangle 50"/>
            <p:cNvSpPr>
              <a:spLocks noChangeArrowheads="1"/>
            </p:cNvSpPr>
            <p:nvPr/>
          </p:nvSpPr>
          <p:spPr bwMode="auto">
            <a:xfrm>
              <a:off x="2156" y="2466"/>
              <a:ext cx="59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(RI-EBW-PRÜF)</a:t>
              </a:r>
              <a:endParaRPr lang="de-DE" altLang="de-DE" sz="2400" b="1"/>
            </a:p>
          </p:txBody>
        </p:sp>
        <p:sp>
          <p:nvSpPr>
            <p:cNvPr id="837683" name="Rectangle 51"/>
            <p:cNvSpPr>
              <a:spLocks noChangeArrowheads="1"/>
            </p:cNvSpPr>
            <p:nvPr/>
          </p:nvSpPr>
          <p:spPr bwMode="auto">
            <a:xfrm>
              <a:off x="1982" y="2670"/>
              <a:ext cx="99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Instandsetzungsvarianten</a:t>
              </a:r>
              <a:endParaRPr lang="de-DE" altLang="de-DE" sz="2400" b="1"/>
            </a:p>
          </p:txBody>
        </p:sp>
        <p:sp>
          <p:nvSpPr>
            <p:cNvPr id="837684" name="Rectangle 52"/>
            <p:cNvSpPr>
              <a:spLocks noChangeArrowheads="1"/>
            </p:cNvSpPr>
            <p:nvPr/>
          </p:nvSpPr>
          <p:spPr bwMode="auto">
            <a:xfrm>
              <a:off x="2184" y="2773"/>
              <a:ext cx="54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 (Maßnahmen)</a:t>
              </a:r>
              <a:endParaRPr lang="de-DE" altLang="de-DE" sz="2400" b="1"/>
            </a:p>
          </p:txBody>
        </p:sp>
        <p:sp>
          <p:nvSpPr>
            <p:cNvPr id="837685" name="Rectangle 53"/>
            <p:cNvSpPr>
              <a:spLocks noChangeArrowheads="1"/>
            </p:cNvSpPr>
            <p:nvPr/>
          </p:nvSpPr>
          <p:spPr bwMode="auto">
            <a:xfrm>
              <a:off x="2237" y="2977"/>
              <a:ext cx="44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Kosten der </a:t>
              </a:r>
              <a:endParaRPr lang="de-DE" altLang="de-DE" sz="2400" b="1"/>
            </a:p>
          </p:txBody>
        </p:sp>
        <p:sp>
          <p:nvSpPr>
            <p:cNvPr id="837686" name="Rectangle 54"/>
            <p:cNvSpPr>
              <a:spLocks noChangeArrowheads="1"/>
            </p:cNvSpPr>
            <p:nvPr/>
          </p:nvSpPr>
          <p:spPr bwMode="auto">
            <a:xfrm>
              <a:off x="2163" y="3079"/>
              <a:ext cx="59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Instandsetzung</a:t>
              </a:r>
              <a:endParaRPr lang="de-DE" altLang="de-DE" sz="2400" b="1"/>
            </a:p>
          </p:txBody>
        </p:sp>
        <p:sp>
          <p:nvSpPr>
            <p:cNvPr id="837687" name="Rectangle 55"/>
            <p:cNvSpPr>
              <a:spLocks noChangeArrowheads="1"/>
            </p:cNvSpPr>
            <p:nvPr/>
          </p:nvSpPr>
          <p:spPr bwMode="auto">
            <a:xfrm>
              <a:off x="2033" y="3283"/>
              <a:ext cx="84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Schadensentwicklung</a:t>
              </a:r>
              <a:endParaRPr lang="de-DE" altLang="de-DE" sz="2400" b="1"/>
            </a:p>
          </p:txBody>
        </p:sp>
        <p:sp>
          <p:nvSpPr>
            <p:cNvPr id="837688" name="Line 56"/>
            <p:cNvSpPr>
              <a:spLocks noChangeShapeType="1"/>
            </p:cNvSpPr>
            <p:nvPr/>
          </p:nvSpPr>
          <p:spPr bwMode="auto">
            <a:xfrm>
              <a:off x="2471" y="1989"/>
              <a:ext cx="1" cy="19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89" name="Freeform 57"/>
            <p:cNvSpPr>
              <a:spLocks/>
            </p:cNvSpPr>
            <p:nvPr/>
          </p:nvSpPr>
          <p:spPr bwMode="auto">
            <a:xfrm>
              <a:off x="2449" y="2188"/>
              <a:ext cx="43" cy="43"/>
            </a:xfrm>
            <a:custGeom>
              <a:avLst/>
              <a:gdLst>
                <a:gd name="T0" fmla="*/ 22 w 43"/>
                <a:gd name="T1" fmla="*/ 43 h 43"/>
                <a:gd name="T2" fmla="*/ 43 w 43"/>
                <a:gd name="T3" fmla="*/ 0 h 43"/>
                <a:gd name="T4" fmla="*/ 0 w 43"/>
                <a:gd name="T5" fmla="*/ 0 h 43"/>
                <a:gd name="T6" fmla="*/ 22 w 43"/>
                <a:gd name="T7" fmla="*/ 43 h 43"/>
              </a:gdLst>
              <a:ahLst/>
              <a:cxnLst>
                <a:cxn ang="0">
                  <a:pos x="T0" y="T1"/>
                </a:cxn>
                <a:cxn ang="0">
                  <a:pos x="T2" y="T3"/>
                </a:cxn>
                <a:cxn ang="0">
                  <a:pos x="T4" y="T5"/>
                </a:cxn>
                <a:cxn ang="0">
                  <a:pos x="T6" y="T7"/>
                </a:cxn>
              </a:cxnLst>
              <a:rect l="0" t="0" r="r" b="b"/>
              <a:pathLst>
                <a:path w="43" h="43">
                  <a:moveTo>
                    <a:pt x="22" y="43"/>
                  </a:moveTo>
                  <a:lnTo>
                    <a:pt x="43" y="0"/>
                  </a:lnTo>
                  <a:lnTo>
                    <a:pt x="0" y="0"/>
                  </a:lnTo>
                  <a:lnTo>
                    <a:pt x="2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90" name="Freeform 58"/>
            <p:cNvSpPr>
              <a:spLocks/>
            </p:cNvSpPr>
            <p:nvPr/>
          </p:nvSpPr>
          <p:spPr bwMode="auto">
            <a:xfrm>
              <a:off x="2449" y="2188"/>
              <a:ext cx="43" cy="43"/>
            </a:xfrm>
            <a:custGeom>
              <a:avLst/>
              <a:gdLst>
                <a:gd name="T0" fmla="*/ 16 w 32"/>
                <a:gd name="T1" fmla="*/ 32 h 32"/>
                <a:gd name="T2" fmla="*/ 32 w 32"/>
                <a:gd name="T3" fmla="*/ 0 h 32"/>
                <a:gd name="T4" fmla="*/ 0 w 32"/>
                <a:gd name="T5" fmla="*/ 0 h 32"/>
                <a:gd name="T6" fmla="*/ 16 w 32"/>
                <a:gd name="T7" fmla="*/ 32 h 32"/>
              </a:gdLst>
              <a:ahLst/>
              <a:cxnLst>
                <a:cxn ang="0">
                  <a:pos x="T0" y="T1"/>
                </a:cxn>
                <a:cxn ang="0">
                  <a:pos x="T2" y="T3"/>
                </a:cxn>
                <a:cxn ang="0">
                  <a:pos x="T4" y="T5"/>
                </a:cxn>
                <a:cxn ang="0">
                  <a:pos x="T6" y="T7"/>
                </a:cxn>
              </a:cxnLst>
              <a:rect l="0" t="0" r="r" b="b"/>
              <a:pathLst>
                <a:path w="32" h="32">
                  <a:moveTo>
                    <a:pt x="16" y="32"/>
                  </a:moveTo>
                  <a:lnTo>
                    <a:pt x="32" y="0"/>
                  </a:lnTo>
                  <a:lnTo>
                    <a:pt x="0" y="0"/>
                  </a:lnTo>
                  <a:lnTo>
                    <a:pt x="16"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91" name="Line 59"/>
            <p:cNvSpPr>
              <a:spLocks noChangeShapeType="1"/>
            </p:cNvSpPr>
            <p:nvPr/>
          </p:nvSpPr>
          <p:spPr bwMode="auto">
            <a:xfrm flipH="1">
              <a:off x="1728" y="2927"/>
              <a:ext cx="21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92" name="Freeform 60"/>
            <p:cNvSpPr>
              <a:spLocks/>
            </p:cNvSpPr>
            <p:nvPr/>
          </p:nvSpPr>
          <p:spPr bwMode="auto">
            <a:xfrm>
              <a:off x="1685" y="2906"/>
              <a:ext cx="43" cy="43"/>
            </a:xfrm>
            <a:custGeom>
              <a:avLst/>
              <a:gdLst>
                <a:gd name="T0" fmla="*/ 0 w 43"/>
                <a:gd name="T1" fmla="*/ 21 h 43"/>
                <a:gd name="T2" fmla="*/ 43 w 43"/>
                <a:gd name="T3" fmla="*/ 43 h 43"/>
                <a:gd name="T4" fmla="*/ 43 w 43"/>
                <a:gd name="T5" fmla="*/ 0 h 43"/>
                <a:gd name="T6" fmla="*/ 0 w 43"/>
                <a:gd name="T7" fmla="*/ 21 h 43"/>
              </a:gdLst>
              <a:ahLst/>
              <a:cxnLst>
                <a:cxn ang="0">
                  <a:pos x="T0" y="T1"/>
                </a:cxn>
                <a:cxn ang="0">
                  <a:pos x="T2" y="T3"/>
                </a:cxn>
                <a:cxn ang="0">
                  <a:pos x="T4" y="T5"/>
                </a:cxn>
                <a:cxn ang="0">
                  <a:pos x="T6" y="T7"/>
                </a:cxn>
              </a:cxnLst>
              <a:rect l="0" t="0" r="r" b="b"/>
              <a:pathLst>
                <a:path w="43" h="43">
                  <a:moveTo>
                    <a:pt x="0" y="21"/>
                  </a:moveTo>
                  <a:lnTo>
                    <a:pt x="43" y="43"/>
                  </a:lnTo>
                  <a:lnTo>
                    <a:pt x="43" y="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93" name="Freeform 61"/>
            <p:cNvSpPr>
              <a:spLocks/>
            </p:cNvSpPr>
            <p:nvPr/>
          </p:nvSpPr>
          <p:spPr bwMode="auto">
            <a:xfrm>
              <a:off x="1685" y="2906"/>
              <a:ext cx="43" cy="43"/>
            </a:xfrm>
            <a:custGeom>
              <a:avLst/>
              <a:gdLst>
                <a:gd name="T0" fmla="*/ 0 w 32"/>
                <a:gd name="T1" fmla="*/ 16 h 32"/>
                <a:gd name="T2" fmla="*/ 32 w 32"/>
                <a:gd name="T3" fmla="*/ 32 h 32"/>
                <a:gd name="T4" fmla="*/ 32 w 32"/>
                <a:gd name="T5" fmla="*/ 0 h 32"/>
                <a:gd name="T6" fmla="*/ 0 w 32"/>
                <a:gd name="T7" fmla="*/ 16 h 32"/>
              </a:gdLst>
              <a:ahLst/>
              <a:cxnLst>
                <a:cxn ang="0">
                  <a:pos x="T0" y="T1"/>
                </a:cxn>
                <a:cxn ang="0">
                  <a:pos x="T2" y="T3"/>
                </a:cxn>
                <a:cxn ang="0">
                  <a:pos x="T4" y="T5"/>
                </a:cxn>
                <a:cxn ang="0">
                  <a:pos x="T6" y="T7"/>
                </a:cxn>
              </a:cxnLst>
              <a:rect l="0" t="0" r="r" b="b"/>
              <a:pathLst>
                <a:path w="32" h="32">
                  <a:moveTo>
                    <a:pt x="0" y="16"/>
                  </a:moveTo>
                  <a:lnTo>
                    <a:pt x="32" y="32"/>
                  </a:lnTo>
                  <a:lnTo>
                    <a:pt x="32" y="0"/>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694" name="Rectangle 62"/>
            <p:cNvSpPr>
              <a:spLocks noChangeArrowheads="1"/>
            </p:cNvSpPr>
            <p:nvPr/>
          </p:nvSpPr>
          <p:spPr bwMode="auto">
            <a:xfrm>
              <a:off x="4424" y="2392"/>
              <a:ext cx="765" cy="375"/>
            </a:xfrm>
            <a:prstGeom prst="rect">
              <a:avLst/>
            </a:prstGeom>
            <a:solidFill>
              <a:srgbClr val="80C0FF"/>
            </a:solidFill>
            <a:ln w="0">
              <a:solidFill>
                <a:srgbClr val="000000"/>
              </a:solidFill>
              <a:miter lim="800000"/>
              <a:headEnd/>
              <a:tailEnd/>
            </a:ln>
          </p:spPr>
          <p:txBody>
            <a:bodyPr/>
            <a:lstStyle/>
            <a:p>
              <a:endParaRPr lang="de-DE"/>
            </a:p>
          </p:txBody>
        </p:sp>
        <p:sp>
          <p:nvSpPr>
            <p:cNvPr id="837695" name="Rectangle 63"/>
            <p:cNvSpPr>
              <a:spLocks noChangeArrowheads="1"/>
            </p:cNvSpPr>
            <p:nvPr/>
          </p:nvSpPr>
          <p:spPr bwMode="auto">
            <a:xfrm>
              <a:off x="4572" y="2477"/>
              <a:ext cx="4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Zusätzliche </a:t>
              </a:r>
              <a:endParaRPr lang="de-DE" altLang="de-DE" sz="2400" b="1"/>
            </a:p>
          </p:txBody>
        </p:sp>
        <p:sp>
          <p:nvSpPr>
            <p:cNvPr id="837696" name="Rectangle 64"/>
            <p:cNvSpPr>
              <a:spLocks noChangeArrowheads="1"/>
            </p:cNvSpPr>
            <p:nvPr/>
          </p:nvSpPr>
          <p:spPr bwMode="auto">
            <a:xfrm>
              <a:off x="4533" y="2579"/>
              <a:ext cx="53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000" b="1">
                  <a:solidFill>
                    <a:srgbClr val="000000"/>
                  </a:solidFill>
                </a:rPr>
                <a:t>Informationen</a:t>
              </a:r>
              <a:endParaRPr lang="de-DE" altLang="de-DE" sz="2400" b="1"/>
            </a:p>
          </p:txBody>
        </p:sp>
        <p:sp>
          <p:nvSpPr>
            <p:cNvPr id="837697" name="Line 65"/>
            <p:cNvSpPr>
              <a:spLocks noChangeShapeType="1"/>
            </p:cNvSpPr>
            <p:nvPr/>
          </p:nvSpPr>
          <p:spPr bwMode="auto">
            <a:xfrm>
              <a:off x="4287" y="2570"/>
              <a:ext cx="9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698" name="Freeform 66"/>
            <p:cNvSpPr>
              <a:spLocks/>
            </p:cNvSpPr>
            <p:nvPr/>
          </p:nvSpPr>
          <p:spPr bwMode="auto">
            <a:xfrm>
              <a:off x="4381" y="2548"/>
              <a:ext cx="43" cy="43"/>
            </a:xfrm>
            <a:custGeom>
              <a:avLst/>
              <a:gdLst>
                <a:gd name="T0" fmla="*/ 43 w 43"/>
                <a:gd name="T1" fmla="*/ 22 h 43"/>
                <a:gd name="T2" fmla="*/ 0 w 43"/>
                <a:gd name="T3" fmla="*/ 0 h 43"/>
                <a:gd name="T4" fmla="*/ 0 w 43"/>
                <a:gd name="T5" fmla="*/ 43 h 43"/>
                <a:gd name="T6" fmla="*/ 43 w 43"/>
                <a:gd name="T7" fmla="*/ 22 h 43"/>
              </a:gdLst>
              <a:ahLst/>
              <a:cxnLst>
                <a:cxn ang="0">
                  <a:pos x="T0" y="T1"/>
                </a:cxn>
                <a:cxn ang="0">
                  <a:pos x="T2" y="T3"/>
                </a:cxn>
                <a:cxn ang="0">
                  <a:pos x="T4" y="T5"/>
                </a:cxn>
                <a:cxn ang="0">
                  <a:pos x="T6" y="T7"/>
                </a:cxn>
              </a:cxnLst>
              <a:rect l="0" t="0" r="r" b="b"/>
              <a:pathLst>
                <a:path w="43" h="43">
                  <a:moveTo>
                    <a:pt x="43" y="22"/>
                  </a:moveTo>
                  <a:lnTo>
                    <a:pt x="0" y="0"/>
                  </a:lnTo>
                  <a:lnTo>
                    <a:pt x="0" y="43"/>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699" name="Freeform 67"/>
            <p:cNvSpPr>
              <a:spLocks/>
            </p:cNvSpPr>
            <p:nvPr/>
          </p:nvSpPr>
          <p:spPr bwMode="auto">
            <a:xfrm>
              <a:off x="4381" y="2548"/>
              <a:ext cx="43" cy="43"/>
            </a:xfrm>
            <a:custGeom>
              <a:avLst/>
              <a:gdLst>
                <a:gd name="T0" fmla="*/ 32 w 32"/>
                <a:gd name="T1" fmla="*/ 16 h 32"/>
                <a:gd name="T2" fmla="*/ 0 w 32"/>
                <a:gd name="T3" fmla="*/ 0 h 32"/>
                <a:gd name="T4" fmla="*/ 0 w 32"/>
                <a:gd name="T5" fmla="*/ 32 h 32"/>
                <a:gd name="T6" fmla="*/ 32 w 32"/>
                <a:gd name="T7" fmla="*/ 16 h 32"/>
              </a:gdLst>
              <a:ahLst/>
              <a:cxnLst>
                <a:cxn ang="0">
                  <a:pos x="T0" y="T1"/>
                </a:cxn>
                <a:cxn ang="0">
                  <a:pos x="T2" y="T3"/>
                </a:cxn>
                <a:cxn ang="0">
                  <a:pos x="T4" y="T5"/>
                </a:cxn>
                <a:cxn ang="0">
                  <a:pos x="T6" y="T7"/>
                </a:cxn>
              </a:cxnLst>
              <a:rect l="0" t="0" r="r" b="b"/>
              <a:pathLst>
                <a:path w="32" h="32">
                  <a:moveTo>
                    <a:pt x="32" y="16"/>
                  </a:moveTo>
                  <a:lnTo>
                    <a:pt x="0" y="0"/>
                  </a:lnTo>
                  <a:lnTo>
                    <a:pt x="0" y="32"/>
                  </a:lnTo>
                  <a:lnTo>
                    <a:pt x="32"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700" name="Line 68"/>
            <p:cNvSpPr>
              <a:spLocks noChangeShapeType="1"/>
            </p:cNvSpPr>
            <p:nvPr/>
          </p:nvSpPr>
          <p:spPr bwMode="auto">
            <a:xfrm flipH="1">
              <a:off x="3026" y="2918"/>
              <a:ext cx="2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701" name="Freeform 69"/>
            <p:cNvSpPr>
              <a:spLocks/>
            </p:cNvSpPr>
            <p:nvPr/>
          </p:nvSpPr>
          <p:spPr bwMode="auto">
            <a:xfrm>
              <a:off x="2983" y="2896"/>
              <a:ext cx="43" cy="43"/>
            </a:xfrm>
            <a:custGeom>
              <a:avLst/>
              <a:gdLst>
                <a:gd name="T0" fmla="*/ 0 w 43"/>
                <a:gd name="T1" fmla="*/ 22 h 43"/>
                <a:gd name="T2" fmla="*/ 43 w 43"/>
                <a:gd name="T3" fmla="*/ 43 h 43"/>
                <a:gd name="T4" fmla="*/ 43 w 43"/>
                <a:gd name="T5" fmla="*/ 0 h 43"/>
                <a:gd name="T6" fmla="*/ 0 w 43"/>
                <a:gd name="T7" fmla="*/ 22 h 43"/>
              </a:gdLst>
              <a:ahLst/>
              <a:cxnLst>
                <a:cxn ang="0">
                  <a:pos x="T0" y="T1"/>
                </a:cxn>
                <a:cxn ang="0">
                  <a:pos x="T2" y="T3"/>
                </a:cxn>
                <a:cxn ang="0">
                  <a:pos x="T4" y="T5"/>
                </a:cxn>
                <a:cxn ang="0">
                  <a:pos x="T6" y="T7"/>
                </a:cxn>
              </a:cxnLst>
              <a:rect l="0" t="0" r="r" b="b"/>
              <a:pathLst>
                <a:path w="43" h="43">
                  <a:moveTo>
                    <a:pt x="0" y="22"/>
                  </a:moveTo>
                  <a:lnTo>
                    <a:pt x="43" y="43"/>
                  </a:lnTo>
                  <a:lnTo>
                    <a:pt x="4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702" name="Freeform 70"/>
            <p:cNvSpPr>
              <a:spLocks/>
            </p:cNvSpPr>
            <p:nvPr/>
          </p:nvSpPr>
          <p:spPr bwMode="auto">
            <a:xfrm>
              <a:off x="2983" y="2896"/>
              <a:ext cx="43" cy="43"/>
            </a:xfrm>
            <a:custGeom>
              <a:avLst/>
              <a:gdLst>
                <a:gd name="T0" fmla="*/ 0 w 32"/>
                <a:gd name="T1" fmla="*/ 16 h 32"/>
                <a:gd name="T2" fmla="*/ 32 w 32"/>
                <a:gd name="T3" fmla="*/ 32 h 32"/>
                <a:gd name="T4" fmla="*/ 32 w 32"/>
                <a:gd name="T5" fmla="*/ 0 h 32"/>
                <a:gd name="T6" fmla="*/ 0 w 32"/>
                <a:gd name="T7" fmla="*/ 16 h 32"/>
              </a:gdLst>
              <a:ahLst/>
              <a:cxnLst>
                <a:cxn ang="0">
                  <a:pos x="T0" y="T1"/>
                </a:cxn>
                <a:cxn ang="0">
                  <a:pos x="T2" y="T3"/>
                </a:cxn>
                <a:cxn ang="0">
                  <a:pos x="T4" y="T5"/>
                </a:cxn>
                <a:cxn ang="0">
                  <a:pos x="T6" y="T7"/>
                </a:cxn>
              </a:cxnLst>
              <a:rect l="0" t="0" r="r" b="b"/>
              <a:pathLst>
                <a:path w="32" h="32">
                  <a:moveTo>
                    <a:pt x="0" y="16"/>
                  </a:moveTo>
                  <a:lnTo>
                    <a:pt x="32" y="32"/>
                  </a:lnTo>
                  <a:lnTo>
                    <a:pt x="32" y="0"/>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703" name="Line 71"/>
            <p:cNvSpPr>
              <a:spLocks noChangeShapeType="1"/>
            </p:cNvSpPr>
            <p:nvPr/>
          </p:nvSpPr>
          <p:spPr bwMode="auto">
            <a:xfrm flipH="1">
              <a:off x="3052" y="1193"/>
              <a:ext cx="7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704" name="Freeform 72"/>
            <p:cNvSpPr>
              <a:spLocks/>
            </p:cNvSpPr>
            <p:nvPr/>
          </p:nvSpPr>
          <p:spPr bwMode="auto">
            <a:xfrm>
              <a:off x="3009" y="1171"/>
              <a:ext cx="43" cy="43"/>
            </a:xfrm>
            <a:custGeom>
              <a:avLst/>
              <a:gdLst>
                <a:gd name="T0" fmla="*/ 0 w 43"/>
                <a:gd name="T1" fmla="*/ 22 h 43"/>
                <a:gd name="T2" fmla="*/ 43 w 43"/>
                <a:gd name="T3" fmla="*/ 43 h 43"/>
                <a:gd name="T4" fmla="*/ 43 w 43"/>
                <a:gd name="T5" fmla="*/ 0 h 43"/>
                <a:gd name="T6" fmla="*/ 0 w 43"/>
                <a:gd name="T7" fmla="*/ 22 h 43"/>
              </a:gdLst>
              <a:ahLst/>
              <a:cxnLst>
                <a:cxn ang="0">
                  <a:pos x="T0" y="T1"/>
                </a:cxn>
                <a:cxn ang="0">
                  <a:pos x="T2" y="T3"/>
                </a:cxn>
                <a:cxn ang="0">
                  <a:pos x="T4" y="T5"/>
                </a:cxn>
                <a:cxn ang="0">
                  <a:pos x="T6" y="T7"/>
                </a:cxn>
              </a:cxnLst>
              <a:rect l="0" t="0" r="r" b="b"/>
              <a:pathLst>
                <a:path w="43" h="43">
                  <a:moveTo>
                    <a:pt x="0" y="22"/>
                  </a:moveTo>
                  <a:lnTo>
                    <a:pt x="43" y="43"/>
                  </a:lnTo>
                  <a:lnTo>
                    <a:pt x="43" y="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705" name="Freeform 73"/>
            <p:cNvSpPr>
              <a:spLocks/>
            </p:cNvSpPr>
            <p:nvPr/>
          </p:nvSpPr>
          <p:spPr bwMode="auto">
            <a:xfrm>
              <a:off x="3009" y="1171"/>
              <a:ext cx="43" cy="43"/>
            </a:xfrm>
            <a:custGeom>
              <a:avLst/>
              <a:gdLst>
                <a:gd name="T0" fmla="*/ 0 w 32"/>
                <a:gd name="T1" fmla="*/ 16 h 32"/>
                <a:gd name="T2" fmla="*/ 32 w 32"/>
                <a:gd name="T3" fmla="*/ 32 h 32"/>
                <a:gd name="T4" fmla="*/ 32 w 32"/>
                <a:gd name="T5" fmla="*/ 0 h 32"/>
                <a:gd name="T6" fmla="*/ 0 w 32"/>
                <a:gd name="T7" fmla="*/ 16 h 32"/>
              </a:gdLst>
              <a:ahLst/>
              <a:cxnLst>
                <a:cxn ang="0">
                  <a:pos x="T0" y="T1"/>
                </a:cxn>
                <a:cxn ang="0">
                  <a:pos x="T2" y="T3"/>
                </a:cxn>
                <a:cxn ang="0">
                  <a:pos x="T4" y="T5"/>
                </a:cxn>
                <a:cxn ang="0">
                  <a:pos x="T6" y="T7"/>
                </a:cxn>
              </a:cxnLst>
              <a:rect l="0" t="0" r="r" b="b"/>
              <a:pathLst>
                <a:path w="32" h="32">
                  <a:moveTo>
                    <a:pt x="0" y="16"/>
                  </a:moveTo>
                  <a:lnTo>
                    <a:pt x="32" y="32"/>
                  </a:lnTo>
                  <a:lnTo>
                    <a:pt x="32" y="0"/>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37706" name="Line 74"/>
            <p:cNvSpPr>
              <a:spLocks noChangeShapeType="1"/>
            </p:cNvSpPr>
            <p:nvPr/>
          </p:nvSpPr>
          <p:spPr bwMode="auto">
            <a:xfrm>
              <a:off x="4282" y="1381"/>
              <a:ext cx="1" cy="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7707" name="Freeform 75"/>
            <p:cNvSpPr>
              <a:spLocks/>
            </p:cNvSpPr>
            <p:nvPr/>
          </p:nvSpPr>
          <p:spPr bwMode="auto">
            <a:xfrm>
              <a:off x="4260" y="2179"/>
              <a:ext cx="43" cy="43"/>
            </a:xfrm>
            <a:custGeom>
              <a:avLst/>
              <a:gdLst>
                <a:gd name="T0" fmla="*/ 22 w 43"/>
                <a:gd name="T1" fmla="*/ 43 h 43"/>
                <a:gd name="T2" fmla="*/ 43 w 43"/>
                <a:gd name="T3" fmla="*/ 0 h 43"/>
                <a:gd name="T4" fmla="*/ 0 w 43"/>
                <a:gd name="T5" fmla="*/ 0 h 43"/>
                <a:gd name="T6" fmla="*/ 22 w 43"/>
                <a:gd name="T7" fmla="*/ 43 h 43"/>
              </a:gdLst>
              <a:ahLst/>
              <a:cxnLst>
                <a:cxn ang="0">
                  <a:pos x="T0" y="T1"/>
                </a:cxn>
                <a:cxn ang="0">
                  <a:pos x="T2" y="T3"/>
                </a:cxn>
                <a:cxn ang="0">
                  <a:pos x="T4" y="T5"/>
                </a:cxn>
                <a:cxn ang="0">
                  <a:pos x="T6" y="T7"/>
                </a:cxn>
              </a:cxnLst>
              <a:rect l="0" t="0" r="r" b="b"/>
              <a:pathLst>
                <a:path w="43" h="43">
                  <a:moveTo>
                    <a:pt x="22" y="43"/>
                  </a:moveTo>
                  <a:lnTo>
                    <a:pt x="43" y="0"/>
                  </a:lnTo>
                  <a:lnTo>
                    <a:pt x="0" y="0"/>
                  </a:lnTo>
                  <a:lnTo>
                    <a:pt x="2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7708" name="Freeform 76"/>
            <p:cNvSpPr>
              <a:spLocks/>
            </p:cNvSpPr>
            <p:nvPr/>
          </p:nvSpPr>
          <p:spPr bwMode="auto">
            <a:xfrm>
              <a:off x="4260" y="2179"/>
              <a:ext cx="43" cy="43"/>
            </a:xfrm>
            <a:custGeom>
              <a:avLst/>
              <a:gdLst>
                <a:gd name="T0" fmla="*/ 16 w 32"/>
                <a:gd name="T1" fmla="*/ 32 h 32"/>
                <a:gd name="T2" fmla="*/ 32 w 32"/>
                <a:gd name="T3" fmla="*/ 0 h 32"/>
                <a:gd name="T4" fmla="*/ 0 w 32"/>
                <a:gd name="T5" fmla="*/ 0 h 32"/>
                <a:gd name="T6" fmla="*/ 16 w 32"/>
                <a:gd name="T7" fmla="*/ 32 h 32"/>
              </a:gdLst>
              <a:ahLst/>
              <a:cxnLst>
                <a:cxn ang="0">
                  <a:pos x="T0" y="T1"/>
                </a:cxn>
                <a:cxn ang="0">
                  <a:pos x="T2" y="T3"/>
                </a:cxn>
                <a:cxn ang="0">
                  <a:pos x="T4" y="T5"/>
                </a:cxn>
                <a:cxn ang="0">
                  <a:pos x="T6" y="T7"/>
                </a:cxn>
              </a:cxnLst>
              <a:rect l="0" t="0" r="r" b="b"/>
              <a:pathLst>
                <a:path w="32" h="32">
                  <a:moveTo>
                    <a:pt x="16" y="32"/>
                  </a:moveTo>
                  <a:lnTo>
                    <a:pt x="32" y="0"/>
                  </a:lnTo>
                  <a:lnTo>
                    <a:pt x="0" y="0"/>
                  </a:lnTo>
                  <a:lnTo>
                    <a:pt x="16"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77" name="Rectangle 23"/>
          <p:cNvSpPr>
            <a:spLocks noChangeArrowheads="1"/>
          </p:cNvSpPr>
          <p:nvPr/>
        </p:nvSpPr>
        <p:spPr bwMode="auto">
          <a:xfrm>
            <a:off x="743947" y="3507412"/>
            <a:ext cx="1413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dirty="0" smtClean="0">
                <a:solidFill>
                  <a:srgbClr val="000000"/>
                </a:solidFill>
              </a:rPr>
              <a:t>Systematische-</a:t>
            </a:r>
            <a:endParaRPr lang="de-DE" altLang="de-DE" sz="2400" b="1" dirty="0"/>
          </a:p>
        </p:txBody>
      </p:sp>
      <p:sp>
        <p:nvSpPr>
          <p:cNvPr id="78" name="Rectangle 23"/>
          <p:cNvSpPr>
            <a:spLocks noChangeArrowheads="1"/>
          </p:cNvSpPr>
          <p:nvPr/>
        </p:nvSpPr>
        <p:spPr bwMode="auto">
          <a:xfrm>
            <a:off x="838326" y="4111778"/>
            <a:ext cx="8960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500" b="1" dirty="0" smtClean="0">
                <a:solidFill>
                  <a:srgbClr val="000000"/>
                </a:solidFill>
              </a:rPr>
              <a:t>Erhaltung</a:t>
            </a:r>
            <a:endParaRPr lang="de-DE" altLang="de-DE" sz="2400" b="1" dirty="0"/>
          </a:p>
        </p:txBody>
      </p:sp>
      <p:sp>
        <p:nvSpPr>
          <p:cNvPr id="79" name="Rectangle 26"/>
          <p:cNvSpPr>
            <a:spLocks noChangeArrowheads="1"/>
          </p:cNvSpPr>
          <p:nvPr/>
        </p:nvSpPr>
        <p:spPr bwMode="auto">
          <a:xfrm>
            <a:off x="838326" y="4696096"/>
            <a:ext cx="961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800" b="1" dirty="0" smtClean="0"/>
              <a:t>RPE-ING</a:t>
            </a:r>
            <a:endParaRPr lang="de-DE" altLang="de-DE" sz="1800" b="1" dirty="0"/>
          </a:p>
        </p:txBody>
      </p:sp>
      <p:sp>
        <p:nvSpPr>
          <p:cNvPr id="80" name="Rectangle 26"/>
          <p:cNvSpPr>
            <a:spLocks noChangeArrowheads="1"/>
          </p:cNvSpPr>
          <p:nvPr/>
        </p:nvSpPr>
        <p:spPr bwMode="auto">
          <a:xfrm>
            <a:off x="5118931" y="5703551"/>
            <a:ext cx="1192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de-DE" sz="1800" b="1" dirty="0" smtClean="0"/>
              <a:t>Monitoring</a:t>
            </a:r>
            <a:endParaRPr lang="de-DE" altLang="de-DE" sz="1800" b="1" dirty="0"/>
          </a:p>
        </p:txBody>
      </p:sp>
    </p:spTree>
    <p:extLst>
      <p:ext uri="{BB962C8B-B14F-4D97-AF65-F5344CB8AC3E}">
        <p14:creationId xmlns:p14="http://schemas.microsoft.com/office/powerpoint/2010/main" val="20726486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bwMode="auto">
          <a:xfrm>
            <a:off x="395536" y="476672"/>
            <a:ext cx="8229600" cy="1143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600" b="1" dirty="0" smtClean="0"/>
              <a:t>Anwendungsgebiete heute</a:t>
            </a:r>
            <a:endParaRPr lang="de-DE" altLang="de-DE" sz="3600" b="1" dirty="0"/>
          </a:p>
        </p:txBody>
      </p:sp>
      <p:sp>
        <p:nvSpPr>
          <p:cNvPr id="840707" name="Rectangle 3"/>
          <p:cNvSpPr>
            <a:spLocks noGrp="1" noChangeArrowheads="1"/>
          </p:cNvSpPr>
          <p:nvPr>
            <p:ph type="body" idx="1"/>
          </p:nvPr>
        </p:nvSpPr>
        <p:spPr bwMode="auto">
          <a:xfrm>
            <a:off x="467544" y="332656"/>
            <a:ext cx="7620000" cy="5181600"/>
          </a:xfrm>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spcAft>
                <a:spcPct val="25000"/>
              </a:spcAft>
            </a:pPr>
            <a:endParaRPr lang="de-DE" altLang="de-DE" sz="2400" b="1" dirty="0"/>
          </a:p>
          <a:p>
            <a:pPr>
              <a:spcBef>
                <a:spcPct val="0"/>
              </a:spcBef>
              <a:spcAft>
                <a:spcPct val="25000"/>
              </a:spcAft>
            </a:pPr>
            <a:endParaRPr lang="de-DE" altLang="de-DE" sz="2400" b="1" dirty="0"/>
          </a:p>
          <a:p>
            <a:pPr>
              <a:spcBef>
                <a:spcPct val="0"/>
              </a:spcBef>
              <a:spcAft>
                <a:spcPct val="25000"/>
              </a:spcAft>
            </a:pPr>
            <a:r>
              <a:rPr lang="de-DE" altLang="de-DE" sz="2400" b="1" dirty="0"/>
              <a:t>Beanspruchungsüberprüfung</a:t>
            </a:r>
          </a:p>
          <a:p>
            <a:pPr lvl="1">
              <a:spcBef>
                <a:spcPct val="0"/>
              </a:spcBef>
              <a:spcAft>
                <a:spcPct val="25000"/>
              </a:spcAft>
            </a:pPr>
            <a:r>
              <a:rPr lang="de-DE" altLang="de-DE" sz="1600" b="1" dirty="0"/>
              <a:t>bei unklarer Beanspruchungssituation oder Tragwirkung</a:t>
            </a:r>
          </a:p>
          <a:p>
            <a:pPr lvl="1">
              <a:spcBef>
                <a:spcPct val="0"/>
              </a:spcBef>
              <a:spcAft>
                <a:spcPct val="25000"/>
              </a:spcAft>
            </a:pPr>
            <a:r>
              <a:rPr lang="de-DE" altLang="de-DE" sz="1600" b="1" dirty="0"/>
              <a:t>Überwachung von Beanspruchungen mit dem Ziel der Einschätzung der Restlebensdauer, der aktuellen Sicherheit oder der Festlegung von </a:t>
            </a:r>
            <a:r>
              <a:rPr lang="de-DE" altLang="de-DE" sz="1600" b="1" dirty="0" err="1"/>
              <a:t>Maßnahmeintervallen</a:t>
            </a:r>
            <a:endParaRPr lang="de-DE" altLang="de-DE" sz="2000" b="1" dirty="0"/>
          </a:p>
          <a:p>
            <a:pPr>
              <a:spcBef>
                <a:spcPct val="0"/>
              </a:spcBef>
              <a:spcAft>
                <a:spcPct val="25000"/>
              </a:spcAft>
            </a:pPr>
            <a:r>
              <a:rPr lang="de-DE" altLang="de-DE" sz="2400" b="1" dirty="0"/>
              <a:t>Zustandsüberwachung</a:t>
            </a:r>
          </a:p>
          <a:p>
            <a:pPr lvl="1">
              <a:spcBef>
                <a:spcPct val="0"/>
              </a:spcBef>
              <a:spcAft>
                <a:spcPct val="25000"/>
              </a:spcAft>
            </a:pPr>
            <a:r>
              <a:rPr lang="de-DE" altLang="de-DE" sz="1600" b="1" dirty="0"/>
              <a:t>Beurteilung von Struktureigenschaften als Grundlage für abgesicherte Prognosen</a:t>
            </a:r>
          </a:p>
          <a:p>
            <a:pPr lvl="1">
              <a:spcBef>
                <a:spcPct val="0"/>
              </a:spcBef>
              <a:spcAft>
                <a:spcPct val="25000"/>
              </a:spcAft>
            </a:pPr>
            <a:r>
              <a:rPr lang="de-DE" altLang="de-DE" sz="1600" b="1" dirty="0"/>
              <a:t>globale/lokale Struktureigenschaften</a:t>
            </a:r>
          </a:p>
          <a:p>
            <a:pPr>
              <a:spcBef>
                <a:spcPct val="0"/>
              </a:spcBef>
              <a:spcAft>
                <a:spcPct val="25000"/>
              </a:spcAft>
            </a:pPr>
            <a:r>
              <a:rPr lang="de-DE" altLang="de-DE" sz="2400" b="1" dirty="0"/>
              <a:t>Ermittlung äußerer Einwirkungen</a:t>
            </a:r>
          </a:p>
          <a:p>
            <a:pPr lvl="1">
              <a:spcBef>
                <a:spcPct val="0"/>
              </a:spcBef>
              <a:spcAft>
                <a:spcPct val="25000"/>
              </a:spcAft>
            </a:pPr>
            <a:r>
              <a:rPr lang="de-DE" altLang="de-DE" sz="1600" b="1" dirty="0"/>
              <a:t>z. B. Erfassung von Verkehrslasten aus der dynamischen Reaktion des Bauwerks</a:t>
            </a:r>
          </a:p>
          <a:p>
            <a:pPr lvl="1">
              <a:spcBef>
                <a:spcPct val="0"/>
              </a:spcBef>
              <a:spcAft>
                <a:spcPct val="25000"/>
              </a:spcAft>
            </a:pPr>
            <a:r>
              <a:rPr lang="de-DE" altLang="de-DE" sz="1600" b="1" dirty="0"/>
              <a:t>Aussagen zur Betriebsfestigkeit und Restlebensdauer, Verifizierung von Lastmodellen, Ableitung gezielter Maßnahmen zur Beanspruchungsminderung</a:t>
            </a:r>
          </a:p>
        </p:txBody>
      </p:sp>
    </p:spTree>
    <p:extLst>
      <p:ext uri="{BB962C8B-B14F-4D97-AF65-F5344CB8AC3E}">
        <p14:creationId xmlns:p14="http://schemas.microsoft.com/office/powerpoint/2010/main" val="29132929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7309123" cy="1115976"/>
          </a:xfrm>
        </p:spPr>
        <p:txBody>
          <a:bodyPr/>
          <a:lstStyle/>
          <a:p>
            <a:r>
              <a:rPr lang="de-DE" dirty="0" smtClean="0"/>
              <a:t>UAG „Strategie </a:t>
            </a:r>
            <a:r>
              <a:rPr lang="de-DE" dirty="0"/>
              <a:t>des Monitorings in der </a:t>
            </a:r>
            <a:r>
              <a:rPr lang="de-DE" dirty="0" smtClean="0"/>
              <a:t>Bauwerkserhaltung“ des </a:t>
            </a:r>
            <a:r>
              <a:rPr lang="de-DE" dirty="0" err="1" smtClean="0"/>
              <a:t>KoA</a:t>
            </a:r>
            <a:r>
              <a:rPr lang="de-DE" dirty="0" smtClean="0"/>
              <a:t>-Erhaltung</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smtClean="0"/>
              <a:t>Gründung der UAG </a:t>
            </a:r>
            <a:r>
              <a:rPr lang="de-DE" dirty="0" err="1" smtClean="0"/>
              <a:t>Bauwerksmonitoring</a:t>
            </a:r>
            <a:r>
              <a:rPr lang="de-DE" dirty="0" smtClean="0"/>
              <a:t> </a:t>
            </a:r>
          </a:p>
          <a:p>
            <a:pPr marL="342900" indent="-342900">
              <a:buFont typeface="Arial" panose="020B0604020202020204" pitchFamily="34" charset="0"/>
              <a:buChar char="•"/>
            </a:pPr>
            <a:r>
              <a:rPr lang="de-DE" dirty="0" smtClean="0"/>
              <a:t>Erarbeitung der Zielsetzung:</a:t>
            </a:r>
          </a:p>
          <a:p>
            <a:pPr marL="611188" lvl="1" indent="-342900"/>
            <a:r>
              <a:rPr lang="de-DE" dirty="0" smtClean="0"/>
              <a:t>Sammlung und Information zu bestehenden </a:t>
            </a:r>
            <a:r>
              <a:rPr lang="de-DE" dirty="0" err="1" smtClean="0"/>
              <a:t>Monitoringssystemen</a:t>
            </a:r>
            <a:endParaRPr lang="de-DE" dirty="0" smtClean="0"/>
          </a:p>
          <a:p>
            <a:pPr marL="611188" lvl="1" indent="-342900"/>
            <a:r>
              <a:rPr lang="de-DE" dirty="0" smtClean="0"/>
              <a:t>Definition der künftigen Ziele des Monitoring </a:t>
            </a:r>
          </a:p>
          <a:p>
            <a:pPr marL="968375" lvl="2" indent="-342900"/>
            <a:r>
              <a:rPr lang="de-DE" dirty="0" smtClean="0"/>
              <a:t>Erfahrungssammlung</a:t>
            </a:r>
            <a:endParaRPr lang="de-DE" dirty="0"/>
          </a:p>
          <a:p>
            <a:pPr marL="968375" lvl="2" indent="-342900"/>
            <a:r>
              <a:rPr lang="de-DE" dirty="0" smtClean="0"/>
              <a:t>Leitfaden</a:t>
            </a:r>
          </a:p>
          <a:p>
            <a:pPr marL="968375" lvl="2" indent="-342900"/>
            <a:r>
              <a:rPr lang="de-DE" dirty="0" smtClean="0"/>
              <a:t>1. Sitzung Februar 2020</a:t>
            </a:r>
          </a:p>
          <a:p>
            <a:pPr marL="968375" lvl="2" indent="-342900"/>
            <a:r>
              <a:rPr lang="de-DE" dirty="0" smtClean="0"/>
              <a:t>2. Sitzung September 2020</a:t>
            </a:r>
          </a:p>
          <a:p>
            <a:pPr marL="342900" indent="-342900">
              <a:buFont typeface="Arial" panose="020B0604020202020204" pitchFamily="34" charset="0"/>
              <a:buChar char="•"/>
            </a:pPr>
            <a:r>
              <a:rPr lang="de-DE" dirty="0" smtClean="0"/>
              <a:t>Weiteres Vorgehen:</a:t>
            </a:r>
          </a:p>
          <a:p>
            <a:pPr marL="611188" lvl="1" indent="-342900"/>
            <a:r>
              <a:rPr lang="de-DE" dirty="0" smtClean="0"/>
              <a:t>Länderabfrage zur Erfahrung (ist erfolgt ca. 100 Beispiele)</a:t>
            </a:r>
          </a:p>
          <a:p>
            <a:pPr marL="611188" lvl="1" indent="-342900"/>
            <a:r>
              <a:rPr lang="de-DE" dirty="0" smtClean="0"/>
              <a:t>Erstellung der Erfahrungssammlung (externe Unterstützung)</a:t>
            </a:r>
          </a:p>
          <a:p>
            <a:pPr marL="611188" lvl="1" indent="-342900"/>
            <a:r>
              <a:rPr lang="de-DE" dirty="0" smtClean="0"/>
              <a:t>Erarbeitung eines Leitfadens (strategische Ziele)</a:t>
            </a:r>
            <a:endParaRPr lang="de-DE"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27</a:t>
            </a:fld>
            <a:endParaRPr lang="de-DE" dirty="0"/>
          </a:p>
        </p:txBody>
      </p:sp>
    </p:spTree>
    <p:extLst>
      <p:ext uri="{BB962C8B-B14F-4D97-AF65-F5344CB8AC3E}">
        <p14:creationId xmlns:p14="http://schemas.microsoft.com/office/powerpoint/2010/main" val="715047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5940971" cy="1115976"/>
          </a:xfrm>
        </p:spPr>
        <p:txBody>
          <a:bodyPr/>
          <a:lstStyle/>
          <a:p>
            <a:r>
              <a:rPr lang="de-DE" dirty="0"/>
              <a:t>Anwendungsgebiete heute</a:t>
            </a:r>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smtClean="0"/>
              <a:t>Koppelfugenüberwachung</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r>
              <a:rPr lang="de-DE" dirty="0" smtClean="0"/>
              <a:t>Schallemissionsprüfung</a:t>
            </a:r>
          </a:p>
          <a:p>
            <a:r>
              <a:rPr lang="de-DE" dirty="0" smtClean="0"/>
              <a:t>     Stahl- und Spannbeton</a:t>
            </a:r>
          </a:p>
          <a:p>
            <a:endParaRPr lang="de-DE" dirty="0"/>
          </a:p>
          <a:p>
            <a:endParaRPr lang="de-DE" dirty="0" smtClean="0"/>
          </a:p>
          <a:p>
            <a:endParaRPr lang="de-DE" dirty="0"/>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r>
              <a:rPr lang="de-DE" dirty="0" smtClean="0"/>
              <a:t>Dynamische Laserdistanzmessung</a:t>
            </a:r>
            <a:endParaRPr lang="de-DE"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28</a:t>
            </a:fld>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196752"/>
            <a:ext cx="2800827" cy="18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518" y="3212976"/>
            <a:ext cx="4015805" cy="205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873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13"/>
          <p:cNvSpPr txBox="1">
            <a:spLocks noChangeArrowheads="1"/>
          </p:cNvSpPr>
          <p:nvPr/>
        </p:nvSpPr>
        <p:spPr bwMode="auto">
          <a:xfrm>
            <a:off x="6876256" y="644691"/>
            <a:ext cx="1702226" cy="523220"/>
          </a:xfrm>
          <a:prstGeom prst="rect">
            <a:avLst/>
          </a:prstGeom>
          <a:noFill/>
          <a:ln w="9525">
            <a:noFill/>
            <a:miter lim="800000"/>
            <a:headEnd/>
            <a:tailEnd/>
          </a:ln>
        </p:spPr>
        <p:txBody>
          <a:bodyPr wrap="square">
            <a:spAutoFit/>
          </a:bodyPr>
          <a:lstStyle/>
          <a:p>
            <a:pPr algn="ctr"/>
            <a:r>
              <a:rPr lang="de-DE" sz="1400" dirty="0">
                <a:solidFill>
                  <a:srgbClr val="FF0000"/>
                </a:solidFill>
              </a:rPr>
              <a:t>Nachweis-</a:t>
            </a:r>
          </a:p>
          <a:p>
            <a:pPr algn="ctr"/>
            <a:r>
              <a:rPr lang="de-DE" sz="1400" dirty="0">
                <a:solidFill>
                  <a:srgbClr val="FF0000"/>
                </a:solidFill>
              </a:rPr>
              <a:t>klasse</a:t>
            </a:r>
          </a:p>
        </p:txBody>
      </p:sp>
      <p:pic>
        <p:nvPicPr>
          <p:cNvPr id="6148" name="Picture 33"/>
          <p:cNvPicPr>
            <a:picLocks noChangeAspect="1" noChangeArrowheads="1"/>
          </p:cNvPicPr>
          <p:nvPr/>
        </p:nvPicPr>
        <p:blipFill>
          <a:blip r:embed="rId2" cstate="print"/>
          <a:srcRect/>
          <a:stretch>
            <a:fillRect/>
          </a:stretch>
        </p:blipFill>
        <p:spPr bwMode="auto">
          <a:xfrm>
            <a:off x="1979712" y="1268413"/>
            <a:ext cx="6087963" cy="5003800"/>
          </a:xfrm>
          <a:prstGeom prst="rect">
            <a:avLst/>
          </a:prstGeom>
          <a:noFill/>
          <a:ln w="9525">
            <a:noFill/>
            <a:miter lim="800000"/>
            <a:headEnd/>
            <a:tailEnd/>
          </a:ln>
        </p:spPr>
      </p:pic>
      <p:sp>
        <p:nvSpPr>
          <p:cNvPr id="10" name="Textfeld 7"/>
          <p:cNvSpPr txBox="1">
            <a:spLocks noChangeArrowheads="1"/>
          </p:cNvSpPr>
          <p:nvPr/>
        </p:nvSpPr>
        <p:spPr bwMode="auto">
          <a:xfrm>
            <a:off x="250825" y="765175"/>
            <a:ext cx="3988849" cy="400110"/>
          </a:xfrm>
          <a:prstGeom prst="rect">
            <a:avLst/>
          </a:prstGeom>
          <a:noFill/>
          <a:ln w="9525">
            <a:noFill/>
            <a:miter lim="800000"/>
            <a:headEnd/>
            <a:tailEnd/>
          </a:ln>
        </p:spPr>
        <p:txBody>
          <a:bodyPr wrap="none">
            <a:spAutoFit/>
          </a:bodyPr>
          <a:lstStyle/>
          <a:p>
            <a:pPr>
              <a:defRPr/>
            </a:pPr>
            <a:r>
              <a:rPr lang="de-DE" sz="2000" b="1" dirty="0" smtClean="0">
                <a:latin typeface="+mn-lt"/>
              </a:rPr>
              <a:t>Nachrechnungsrichtlinie (2011)</a:t>
            </a:r>
            <a:endParaRPr lang="de-DE" sz="2000" b="1" dirty="0">
              <a:latin typeface="+mn-lt"/>
            </a:endParaRPr>
          </a:p>
        </p:txBody>
      </p:sp>
      <p:sp>
        <p:nvSpPr>
          <p:cNvPr id="15"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3983201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3" name="Rectangle 3"/>
          <p:cNvSpPr>
            <a:spLocks noChangeArrowheads="1"/>
          </p:cNvSpPr>
          <p:nvPr/>
        </p:nvSpPr>
        <p:spPr bwMode="auto">
          <a:xfrm>
            <a:off x="250825" y="3933056"/>
            <a:ext cx="417671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lstStyle/>
          <a:p>
            <a:pPr marL="342900" indent="-342900" defTabSz="973138">
              <a:spcBef>
                <a:spcPct val="20000"/>
              </a:spcBef>
              <a:tabLst>
                <a:tab pos="1887538" algn="l"/>
              </a:tabLst>
              <a:defRPr/>
            </a:pPr>
            <a:r>
              <a:rPr lang="de-DE" b="1" dirty="0" smtClean="0">
                <a:latin typeface="+mn-lt"/>
              </a:rPr>
              <a:t>Anzahl:	39.928 </a:t>
            </a:r>
            <a:r>
              <a:rPr lang="de-DE" b="1" dirty="0">
                <a:latin typeface="+mn-lt"/>
              </a:rPr>
              <a:t>Brücken</a:t>
            </a:r>
          </a:p>
          <a:p>
            <a:pPr marL="342900" indent="-342900" defTabSz="973138">
              <a:spcBef>
                <a:spcPct val="20000"/>
              </a:spcBef>
              <a:tabLst>
                <a:tab pos="1887538" algn="l"/>
              </a:tabLst>
              <a:defRPr/>
            </a:pPr>
            <a:r>
              <a:rPr lang="de-DE" b="1" dirty="0" smtClean="0">
                <a:latin typeface="+mn-lt"/>
              </a:rPr>
              <a:t>Teilbauwerke:	52.130 </a:t>
            </a:r>
          </a:p>
          <a:p>
            <a:pPr marL="342900" indent="-342900" defTabSz="973138">
              <a:spcBef>
                <a:spcPct val="20000"/>
              </a:spcBef>
              <a:tabLst>
                <a:tab pos="1887538" algn="l"/>
              </a:tabLst>
              <a:defRPr/>
            </a:pPr>
            <a:r>
              <a:rPr lang="de-DE" b="1" dirty="0" smtClean="0">
                <a:latin typeface="+mn-lt"/>
              </a:rPr>
              <a:t>Gesamtlänge:	2.160 </a:t>
            </a:r>
            <a:r>
              <a:rPr lang="de-DE" b="1" dirty="0">
                <a:latin typeface="+mn-lt"/>
              </a:rPr>
              <a:t>km</a:t>
            </a:r>
          </a:p>
          <a:p>
            <a:pPr marL="342900" indent="-342900" defTabSz="973138">
              <a:spcBef>
                <a:spcPct val="20000"/>
              </a:spcBef>
              <a:tabLst>
                <a:tab pos="1887538" algn="l"/>
              </a:tabLst>
              <a:defRPr/>
            </a:pPr>
            <a:r>
              <a:rPr lang="de-DE" b="1" dirty="0" smtClean="0">
                <a:latin typeface="+mn-lt"/>
              </a:rPr>
              <a:t>Gesamtfläche:	31,1 </a:t>
            </a:r>
            <a:r>
              <a:rPr lang="de-DE" b="1" dirty="0">
                <a:latin typeface="+mn-lt"/>
              </a:rPr>
              <a:t>Mio.m²</a:t>
            </a:r>
          </a:p>
          <a:p>
            <a:pPr marL="342900" indent="-342900" defTabSz="973138">
              <a:spcBef>
                <a:spcPct val="20000"/>
              </a:spcBef>
              <a:tabLst>
                <a:tab pos="1887538" algn="l"/>
              </a:tabLst>
              <a:defRPr/>
            </a:pPr>
            <a:r>
              <a:rPr lang="de-DE" b="1" dirty="0">
                <a:latin typeface="+mn-lt"/>
              </a:rPr>
              <a:t>Anlagevermögen: </a:t>
            </a:r>
            <a:r>
              <a:rPr lang="de-DE" b="1" dirty="0" smtClean="0">
                <a:latin typeface="+mn-lt"/>
              </a:rPr>
              <a:t>≈ 80 </a:t>
            </a:r>
            <a:r>
              <a:rPr lang="de-DE" b="1" dirty="0">
                <a:latin typeface="+mn-lt"/>
              </a:rPr>
              <a:t>Mrd.€</a:t>
            </a:r>
          </a:p>
          <a:p>
            <a:pPr marL="342900" indent="-342900" defTabSz="973138">
              <a:spcBef>
                <a:spcPct val="20000"/>
              </a:spcBef>
              <a:tabLst>
                <a:tab pos="1887538" algn="l"/>
              </a:tabLst>
              <a:defRPr/>
            </a:pPr>
            <a:r>
              <a:rPr lang="de-DE" sz="1200" dirty="0">
                <a:latin typeface="+mn-lt"/>
              </a:rPr>
              <a:t>( Stand </a:t>
            </a:r>
            <a:r>
              <a:rPr lang="de-DE" sz="1200" dirty="0" smtClean="0">
                <a:latin typeface="+mn-lt"/>
              </a:rPr>
              <a:t>01.09.2020 </a:t>
            </a:r>
            <a:r>
              <a:rPr lang="de-DE" sz="1200" dirty="0">
                <a:latin typeface="+mn-lt"/>
              </a:rPr>
              <a:t>)</a:t>
            </a:r>
            <a:r>
              <a:rPr lang="de-DE" sz="1200" b="1" dirty="0">
                <a:latin typeface="+mn-lt"/>
              </a:rPr>
              <a:t> </a:t>
            </a:r>
          </a:p>
        </p:txBody>
      </p:sp>
      <p:sp>
        <p:nvSpPr>
          <p:cNvPr id="11267" name="Rectangle 4"/>
          <p:cNvSpPr>
            <a:spLocks noChangeArrowheads="1"/>
          </p:cNvSpPr>
          <p:nvPr/>
        </p:nvSpPr>
        <p:spPr bwMode="auto">
          <a:xfrm>
            <a:off x="317500" y="1344613"/>
            <a:ext cx="8574088" cy="410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tabLst>
                <a:tab pos="2687638" algn="l"/>
              </a:tabLst>
              <a:defRPr>
                <a:solidFill>
                  <a:schemeClr val="tx1"/>
                </a:solidFill>
                <a:latin typeface="Arial" charset="0"/>
                <a:cs typeface="Arial" charset="0"/>
              </a:defRPr>
            </a:lvl1pPr>
            <a:lvl2pPr marL="742950" indent="-285750" eaLnBrk="0" hangingPunct="0">
              <a:tabLst>
                <a:tab pos="2687638" algn="l"/>
              </a:tabLst>
              <a:defRPr>
                <a:solidFill>
                  <a:schemeClr val="tx1"/>
                </a:solidFill>
                <a:latin typeface="Arial" charset="0"/>
                <a:cs typeface="Arial" charset="0"/>
              </a:defRPr>
            </a:lvl2pPr>
            <a:lvl3pPr marL="1143000" indent="-228600" eaLnBrk="0" hangingPunct="0">
              <a:tabLst>
                <a:tab pos="2687638" algn="l"/>
              </a:tabLst>
              <a:defRPr>
                <a:solidFill>
                  <a:schemeClr val="tx1"/>
                </a:solidFill>
                <a:latin typeface="Arial" charset="0"/>
                <a:cs typeface="Arial" charset="0"/>
              </a:defRPr>
            </a:lvl3pPr>
            <a:lvl4pPr marL="1600200" indent="-228600" eaLnBrk="0" hangingPunct="0">
              <a:tabLst>
                <a:tab pos="2687638" algn="l"/>
              </a:tabLst>
              <a:defRPr>
                <a:solidFill>
                  <a:schemeClr val="tx1"/>
                </a:solidFill>
                <a:latin typeface="Arial" charset="0"/>
                <a:cs typeface="Arial" charset="0"/>
              </a:defRPr>
            </a:lvl4pPr>
            <a:lvl5pPr marL="2057400" indent="-228600" eaLnBrk="0" hangingPunct="0">
              <a:tabLst>
                <a:tab pos="268763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268763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268763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268763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2687638" algn="l"/>
              </a:tabLst>
              <a:defRPr>
                <a:solidFill>
                  <a:schemeClr val="tx1"/>
                </a:solidFill>
                <a:latin typeface="Arial" charset="0"/>
                <a:cs typeface="Arial" charset="0"/>
              </a:defRPr>
            </a:lvl9pPr>
          </a:lstStyle>
          <a:p>
            <a:pPr algn="ctr" eaLnBrk="1" hangingPunct="1">
              <a:lnSpc>
                <a:spcPct val="120000"/>
              </a:lnSpc>
              <a:spcBef>
                <a:spcPct val="20000"/>
              </a:spcBef>
              <a:buClr>
                <a:schemeClr val="tx1"/>
              </a:buClr>
            </a:pPr>
            <a:endParaRPr lang="de-DE" altLang="de-DE" sz="1600">
              <a:latin typeface="Times New Roman" pitchFamily="18" charset="0"/>
              <a:sym typeface="Symbol" pitchFamily="18" charset="2"/>
            </a:endParaRPr>
          </a:p>
        </p:txBody>
      </p:sp>
      <p:sp>
        <p:nvSpPr>
          <p:cNvPr id="650245" name="Text Box 5"/>
          <p:cNvSpPr txBox="1">
            <a:spLocks noChangeArrowheads="1"/>
          </p:cNvSpPr>
          <p:nvPr/>
        </p:nvSpPr>
        <p:spPr bwMode="auto">
          <a:xfrm>
            <a:off x="32544" y="404664"/>
            <a:ext cx="9144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8000"/>
              </a:lnSpc>
              <a:defRPr/>
            </a:pPr>
            <a:r>
              <a:rPr lang="de-DE" sz="2400" dirty="0">
                <a:solidFill>
                  <a:schemeClr val="accent1"/>
                </a:solidFill>
                <a:latin typeface="+mj-lt"/>
                <a:ea typeface="+mj-ea"/>
                <a:cs typeface="+mj-cs"/>
              </a:rPr>
              <a:t>Brücken an Bundesfernstraßen</a:t>
            </a:r>
            <a:br>
              <a:rPr lang="de-DE" sz="2400" dirty="0">
                <a:solidFill>
                  <a:schemeClr val="accent1"/>
                </a:solidFill>
                <a:latin typeface="+mj-lt"/>
                <a:ea typeface="+mj-ea"/>
                <a:cs typeface="+mj-cs"/>
              </a:rPr>
            </a:br>
            <a:r>
              <a:rPr lang="de-DE" sz="2400" dirty="0">
                <a:solidFill>
                  <a:schemeClr val="accent1"/>
                </a:solidFill>
                <a:latin typeface="+mj-lt"/>
                <a:ea typeface="+mj-ea"/>
                <a:cs typeface="+mj-cs"/>
              </a:rPr>
              <a:t>Anzahl und Bestand nach Bauart und Fläche</a:t>
            </a:r>
          </a:p>
        </p:txBody>
      </p:sp>
      <p:sp>
        <p:nvSpPr>
          <p:cNvPr id="650246" name="Text Box 6"/>
          <p:cNvSpPr txBox="1">
            <a:spLocks noChangeArrowheads="1"/>
          </p:cNvSpPr>
          <p:nvPr/>
        </p:nvSpPr>
        <p:spPr bwMode="auto">
          <a:xfrm>
            <a:off x="4572000" y="4005064"/>
            <a:ext cx="4105275" cy="17235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tabLst>
                <a:tab pos="711200" algn="l"/>
                <a:tab pos="2598738" algn="l"/>
              </a:tabLst>
              <a:defRPr sz="2400">
                <a:solidFill>
                  <a:schemeClr val="tx1"/>
                </a:solidFill>
                <a:latin typeface="Times New Roman" pitchFamily="18" charset="0"/>
              </a:defRPr>
            </a:lvl1pPr>
            <a:lvl2pPr>
              <a:tabLst>
                <a:tab pos="711200" algn="l"/>
                <a:tab pos="2598738" algn="l"/>
              </a:tabLst>
              <a:defRPr sz="2400">
                <a:solidFill>
                  <a:schemeClr val="tx1"/>
                </a:solidFill>
                <a:latin typeface="Times New Roman" pitchFamily="18" charset="0"/>
              </a:defRPr>
            </a:lvl2pPr>
            <a:lvl3pPr>
              <a:tabLst>
                <a:tab pos="711200" algn="l"/>
                <a:tab pos="2598738" algn="l"/>
              </a:tabLst>
              <a:defRPr sz="2400">
                <a:solidFill>
                  <a:schemeClr val="tx1"/>
                </a:solidFill>
                <a:latin typeface="Times New Roman" pitchFamily="18" charset="0"/>
              </a:defRPr>
            </a:lvl3pPr>
            <a:lvl4pPr>
              <a:tabLst>
                <a:tab pos="711200" algn="l"/>
                <a:tab pos="2598738" algn="l"/>
              </a:tabLst>
              <a:defRPr sz="2400">
                <a:solidFill>
                  <a:schemeClr val="tx1"/>
                </a:solidFill>
                <a:latin typeface="Times New Roman" pitchFamily="18" charset="0"/>
              </a:defRPr>
            </a:lvl4pPr>
            <a:lvl5pPr>
              <a:tabLst>
                <a:tab pos="711200" algn="l"/>
                <a:tab pos="2598738" algn="l"/>
              </a:tabLst>
              <a:defRPr sz="2400">
                <a:solidFill>
                  <a:schemeClr val="tx1"/>
                </a:solidFill>
                <a:latin typeface="Times New Roman" pitchFamily="18" charset="0"/>
              </a:defRPr>
            </a:lvl5pPr>
            <a:lvl6pPr eaLnBrk="0" fontAlgn="base" hangingPunct="0">
              <a:spcBef>
                <a:spcPct val="0"/>
              </a:spcBef>
              <a:spcAft>
                <a:spcPct val="0"/>
              </a:spcAft>
              <a:tabLst>
                <a:tab pos="711200" algn="l"/>
                <a:tab pos="2598738" algn="l"/>
              </a:tabLst>
              <a:defRPr sz="2400">
                <a:solidFill>
                  <a:schemeClr val="tx1"/>
                </a:solidFill>
                <a:latin typeface="Times New Roman" pitchFamily="18" charset="0"/>
              </a:defRPr>
            </a:lvl6pPr>
            <a:lvl7pPr eaLnBrk="0" fontAlgn="base" hangingPunct="0">
              <a:spcBef>
                <a:spcPct val="0"/>
              </a:spcBef>
              <a:spcAft>
                <a:spcPct val="0"/>
              </a:spcAft>
              <a:tabLst>
                <a:tab pos="711200" algn="l"/>
                <a:tab pos="2598738" algn="l"/>
              </a:tabLst>
              <a:defRPr sz="2400">
                <a:solidFill>
                  <a:schemeClr val="tx1"/>
                </a:solidFill>
                <a:latin typeface="Times New Roman" pitchFamily="18" charset="0"/>
              </a:defRPr>
            </a:lvl7pPr>
            <a:lvl8pPr eaLnBrk="0" fontAlgn="base" hangingPunct="0">
              <a:spcBef>
                <a:spcPct val="0"/>
              </a:spcBef>
              <a:spcAft>
                <a:spcPct val="0"/>
              </a:spcAft>
              <a:tabLst>
                <a:tab pos="711200" algn="l"/>
                <a:tab pos="2598738" algn="l"/>
              </a:tabLst>
              <a:defRPr sz="2400">
                <a:solidFill>
                  <a:schemeClr val="tx1"/>
                </a:solidFill>
                <a:latin typeface="Times New Roman" pitchFamily="18" charset="0"/>
              </a:defRPr>
            </a:lvl8pPr>
            <a:lvl9pPr eaLnBrk="0" fontAlgn="base" hangingPunct="0">
              <a:spcBef>
                <a:spcPct val="0"/>
              </a:spcBef>
              <a:spcAft>
                <a:spcPct val="0"/>
              </a:spcAft>
              <a:tabLst>
                <a:tab pos="711200" algn="l"/>
                <a:tab pos="2598738" algn="l"/>
              </a:tabLst>
              <a:defRPr sz="2400">
                <a:solidFill>
                  <a:schemeClr val="tx1"/>
                </a:solidFill>
                <a:latin typeface="Times New Roman" pitchFamily="18" charset="0"/>
              </a:defRPr>
            </a:lvl9pPr>
          </a:lstStyle>
          <a:p>
            <a:pPr>
              <a:spcBef>
                <a:spcPct val="50000"/>
              </a:spcBef>
              <a:defRPr/>
            </a:pPr>
            <a:r>
              <a:rPr lang="de-DE" sz="1800" b="1" dirty="0" smtClean="0"/>
              <a:t> </a:t>
            </a:r>
            <a:r>
              <a:rPr lang="de-DE" sz="1600" b="1" u="sng" dirty="0" smtClean="0">
                <a:latin typeface="+mn-lt"/>
              </a:rPr>
              <a:t>Anteile bezogen auf die Brückenfläche:</a:t>
            </a:r>
          </a:p>
          <a:p>
            <a:pPr>
              <a:spcBef>
                <a:spcPct val="50000"/>
              </a:spcBef>
              <a:defRPr/>
            </a:pPr>
            <a:r>
              <a:rPr lang="de-DE" sz="1600" b="1" dirty="0" smtClean="0">
                <a:latin typeface="+mn-lt"/>
              </a:rPr>
              <a:t>		Spannbeton        70 %</a:t>
            </a:r>
            <a:br>
              <a:rPr lang="de-DE" sz="1600" b="1" dirty="0" smtClean="0">
                <a:latin typeface="+mn-lt"/>
              </a:rPr>
            </a:br>
            <a:r>
              <a:rPr lang="de-DE" sz="1600" b="1" dirty="0" smtClean="0">
                <a:latin typeface="+mn-lt"/>
              </a:rPr>
              <a:t> </a:t>
            </a:r>
            <a:r>
              <a:rPr lang="de-DE" sz="1600" dirty="0" smtClean="0">
                <a:latin typeface="+mn-lt"/>
              </a:rPr>
              <a:t>	</a:t>
            </a:r>
            <a:r>
              <a:rPr lang="de-DE" sz="1600" u="sng" dirty="0" smtClean="0">
                <a:latin typeface="+mn-lt"/>
              </a:rPr>
              <a:t>Beton                   17 %   </a:t>
            </a:r>
            <a:r>
              <a:rPr lang="de-DE" sz="1600" b="1" u="sng" dirty="0" smtClean="0">
                <a:latin typeface="+mn-lt"/>
              </a:rPr>
              <a:t>87 %</a:t>
            </a:r>
            <a:r>
              <a:rPr lang="de-DE" sz="1600" dirty="0" smtClean="0">
                <a:latin typeface="+mn-lt"/>
              </a:rPr>
              <a:t/>
            </a:r>
            <a:br>
              <a:rPr lang="de-DE" sz="1600" dirty="0" smtClean="0">
                <a:latin typeface="+mn-lt"/>
              </a:rPr>
            </a:br>
            <a:r>
              <a:rPr lang="de-DE" sz="1600" dirty="0" smtClean="0">
                <a:latin typeface="+mn-lt"/>
              </a:rPr>
              <a:t>	Stahlverbund</a:t>
            </a:r>
            <a:r>
              <a:rPr lang="de-DE" sz="1600" dirty="0">
                <a:latin typeface="+mn-lt"/>
              </a:rPr>
              <a:t> </a:t>
            </a:r>
            <a:r>
              <a:rPr lang="de-DE" sz="1600" dirty="0" smtClean="0">
                <a:latin typeface="+mn-lt"/>
              </a:rPr>
              <a:t> </a:t>
            </a:r>
            <a:r>
              <a:rPr lang="de-DE" sz="1600" dirty="0">
                <a:latin typeface="+mn-lt"/>
              </a:rPr>
              <a:t> </a:t>
            </a:r>
            <a:r>
              <a:rPr lang="de-DE" sz="1600" dirty="0" smtClean="0">
                <a:latin typeface="+mn-lt"/>
              </a:rPr>
              <a:t>      6,2 %</a:t>
            </a:r>
            <a:br>
              <a:rPr lang="de-DE" sz="1600" dirty="0" smtClean="0">
                <a:latin typeface="+mn-lt"/>
              </a:rPr>
            </a:br>
            <a:r>
              <a:rPr lang="de-DE" sz="1600" dirty="0" smtClean="0">
                <a:latin typeface="+mn-lt"/>
              </a:rPr>
              <a:t>	Stahl                      6,7 %</a:t>
            </a:r>
            <a:br>
              <a:rPr lang="de-DE" sz="1600" dirty="0" smtClean="0">
                <a:latin typeface="+mn-lt"/>
              </a:rPr>
            </a:br>
            <a:r>
              <a:rPr lang="de-DE" sz="1600" dirty="0" smtClean="0">
                <a:latin typeface="+mn-lt"/>
              </a:rPr>
              <a:t>	Stein            </a:t>
            </a:r>
            <a:r>
              <a:rPr lang="de-DE" sz="1600" dirty="0">
                <a:latin typeface="+mn-lt"/>
              </a:rPr>
              <a:t> </a:t>
            </a:r>
            <a:r>
              <a:rPr lang="de-DE" sz="1600" dirty="0" smtClean="0">
                <a:latin typeface="+mn-lt"/>
              </a:rPr>
              <a:t>         0,5 %</a:t>
            </a:r>
          </a:p>
        </p:txBody>
      </p:sp>
      <p:graphicFrame>
        <p:nvGraphicFramePr>
          <p:cNvPr id="11270" name="Object 7"/>
          <p:cNvGraphicFramePr>
            <a:graphicFrameLocks noGrp="1" noChangeAspect="1"/>
          </p:cNvGraphicFramePr>
          <p:nvPr>
            <p:ph sz="half" idx="1"/>
            <p:extLst>
              <p:ext uri="{D42A27DB-BD31-4B8C-83A1-F6EECF244321}">
                <p14:modId xmlns:p14="http://schemas.microsoft.com/office/powerpoint/2010/main" val="564929680"/>
              </p:ext>
            </p:extLst>
          </p:nvPr>
        </p:nvGraphicFramePr>
        <p:xfrm>
          <a:off x="4292643" y="1559025"/>
          <a:ext cx="4663987" cy="1835844"/>
        </p:xfrm>
        <a:graphic>
          <a:graphicData uri="http://schemas.openxmlformats.org/presentationml/2006/ole">
            <mc:AlternateContent xmlns:mc="http://schemas.openxmlformats.org/markup-compatibility/2006">
              <mc:Choice xmlns:v="urn:schemas-microsoft-com:vml" Requires="v">
                <p:oleObj spid="_x0000_s7209" name="Diagramm" r:id="rId3" imgW="7429461" imgH="2924149" progId="Excel.Chart.8">
                  <p:embed/>
                </p:oleObj>
              </mc:Choice>
              <mc:Fallback>
                <p:oleObj name="Diagramm" r:id="rId3" imgW="7429461" imgH="2924149" progId="Excel.Chart.8">
                  <p:embed/>
                  <p:pic>
                    <p:nvPicPr>
                      <p:cNvPr id="0" name=""/>
                      <p:cNvPicPr>
                        <a:picLocks noGrp="1" noChangeAspect="1" noChangeArrowheads="1"/>
                      </p:cNvPicPr>
                      <p:nvPr/>
                    </p:nvPicPr>
                    <p:blipFill>
                      <a:blip r:embed="rId4"/>
                      <a:srcRect/>
                      <a:stretch>
                        <a:fillRect/>
                      </a:stretch>
                    </p:blipFill>
                    <p:spPr bwMode="auto">
                      <a:xfrm>
                        <a:off x="4292643" y="1559025"/>
                        <a:ext cx="4663987" cy="1835844"/>
                      </a:xfrm>
                      <a:prstGeom prst="rect">
                        <a:avLst/>
                      </a:prstGeom>
                      <a:noFill/>
                      <a:ln>
                        <a:noFill/>
                      </a:ln>
                      <a:effectLst/>
                      <a:extLst/>
                    </p:spPr>
                  </p:pic>
                </p:oleObj>
              </mc:Fallback>
            </mc:AlternateContent>
          </a:graphicData>
        </a:graphic>
      </p:graphicFrame>
      <p:sp>
        <p:nvSpPr>
          <p:cNvPr id="2" name="Datumsplatzhalter 1"/>
          <p:cNvSpPr>
            <a:spLocks noGrp="1"/>
          </p:cNvSpPr>
          <p:nvPr>
            <p:ph type="dt" sz="half" idx="10"/>
          </p:nvPr>
        </p:nvSpPr>
        <p:spPr/>
        <p:txBody>
          <a:bodyPr/>
          <a:lstStyle/>
          <a:p>
            <a:endParaRPr lang="en-US" dirty="0"/>
          </a:p>
        </p:txBody>
      </p:sp>
      <p:sp>
        <p:nvSpPr>
          <p:cNvPr id="4" name="Foliennummernplatzhalter 3"/>
          <p:cNvSpPr>
            <a:spLocks noGrp="1"/>
          </p:cNvSpPr>
          <p:nvPr>
            <p:ph type="sldNum" sz="quarter" idx="12"/>
          </p:nvPr>
        </p:nvSpPr>
        <p:spPr/>
        <p:txBody>
          <a:bodyPr/>
          <a:lstStyle/>
          <a:p>
            <a:pPr>
              <a:defRPr/>
            </a:pPr>
            <a:fld id="{1AA29269-C277-41DE-8C76-07B74CA5EE07}" type="slidenum">
              <a:rPr lang="de-DE" smtClean="0"/>
              <a:pPr>
                <a:defRPr/>
              </a:pPr>
              <a:t>3</a:t>
            </a:fld>
            <a:endParaRPr lang="de-DE"/>
          </a:p>
        </p:txBody>
      </p:sp>
      <p:sp>
        <p:nvSpPr>
          <p:cNvPr id="5" name="Rechteck 4"/>
          <p:cNvSpPr/>
          <p:nvPr/>
        </p:nvSpPr>
        <p:spPr>
          <a:xfrm>
            <a:off x="7164288" y="1844824"/>
            <a:ext cx="432048" cy="1440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solidFill>
                  <a:schemeClr val="tx1"/>
                </a:solidFill>
              </a:rPr>
              <a:t>6,7% </a:t>
            </a:r>
          </a:p>
        </p:txBody>
      </p:sp>
      <p:sp>
        <p:nvSpPr>
          <p:cNvPr id="6" name="Rechteck 5"/>
          <p:cNvSpPr/>
          <p:nvPr/>
        </p:nvSpPr>
        <p:spPr>
          <a:xfrm>
            <a:off x="7596336" y="1916832"/>
            <a:ext cx="504056" cy="1440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smtClean="0">
                <a:solidFill>
                  <a:schemeClr val="tx1"/>
                </a:solidFill>
              </a:rPr>
              <a:t>0,5%</a:t>
            </a:r>
          </a:p>
        </p:txBody>
      </p:sp>
      <p:pic>
        <p:nvPicPr>
          <p:cNvPr id="103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389277"/>
            <a:ext cx="3600400" cy="239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9285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68313" y="692151"/>
            <a:ext cx="6265862" cy="524933"/>
          </a:xfrm>
          <a:prstGeom prst="rect">
            <a:avLst/>
          </a:prstGeom>
          <a:noFill/>
          <a:ln w="9525">
            <a:noFill/>
            <a:miter lim="800000"/>
            <a:headEnd/>
            <a:tailEnd/>
          </a:ln>
        </p:spPr>
        <p:txBody>
          <a:bodyPr anchor="ctr"/>
          <a:lstStyle/>
          <a:p>
            <a:pPr defTabSz="912813">
              <a:defRPr/>
            </a:pPr>
            <a:r>
              <a:rPr lang="de-DE" b="1" dirty="0" err="1" smtClean="0">
                <a:latin typeface="+mn-lt"/>
                <a:ea typeface="Verdana" pitchFamily="34" charset="0"/>
                <a:cs typeface="Verdana" pitchFamily="34" charset="0"/>
              </a:rPr>
              <a:t>Monitoringkonzept</a:t>
            </a:r>
            <a:endParaRPr lang="de-DE" b="1" dirty="0">
              <a:solidFill>
                <a:schemeClr val="tx2"/>
              </a:solidFill>
              <a:latin typeface="+mn-lt"/>
              <a:ea typeface="Verdana" pitchFamily="34" charset="0"/>
              <a:cs typeface="Verdana" pitchFamily="34" charset="0"/>
            </a:endParaRPr>
          </a:p>
        </p:txBody>
      </p:sp>
      <p:sp>
        <p:nvSpPr>
          <p:cNvPr id="14339" name="Rechteck 9"/>
          <p:cNvSpPr>
            <a:spLocks noChangeArrowheads="1"/>
          </p:cNvSpPr>
          <p:nvPr/>
        </p:nvSpPr>
        <p:spPr bwMode="auto">
          <a:xfrm>
            <a:off x="6300788" y="6093885"/>
            <a:ext cx="1938337" cy="230832"/>
          </a:xfrm>
          <a:prstGeom prst="rect">
            <a:avLst/>
          </a:prstGeom>
          <a:noFill/>
          <a:ln w="9525">
            <a:noFill/>
            <a:miter lim="800000"/>
            <a:headEnd/>
            <a:tailEnd/>
          </a:ln>
        </p:spPr>
        <p:txBody>
          <a:bodyPr>
            <a:spAutoFit/>
          </a:bodyPr>
          <a:lstStyle/>
          <a:p>
            <a:pPr algn="r"/>
            <a:r>
              <a:rPr lang="de-DE" sz="900"/>
              <a:t>(BASt)</a:t>
            </a:r>
          </a:p>
        </p:txBody>
      </p:sp>
      <p:pic>
        <p:nvPicPr>
          <p:cNvPr id="14340" name="Bild 1"/>
          <p:cNvPicPr>
            <a:picLocks noChangeAspect="1" noChangeArrowheads="1"/>
          </p:cNvPicPr>
          <p:nvPr/>
        </p:nvPicPr>
        <p:blipFill>
          <a:blip r:embed="rId3" cstate="print"/>
          <a:srcRect/>
          <a:stretch>
            <a:fillRect/>
          </a:stretch>
        </p:blipFill>
        <p:spPr bwMode="auto">
          <a:xfrm>
            <a:off x="1619250" y="1487554"/>
            <a:ext cx="6121400" cy="4821767"/>
          </a:xfrm>
          <a:prstGeom prst="rect">
            <a:avLst/>
          </a:prstGeom>
          <a:noFill/>
          <a:ln w="9525">
            <a:noFill/>
            <a:miter lim="800000"/>
            <a:headEnd/>
            <a:tailEnd/>
          </a:ln>
        </p:spPr>
      </p:pic>
      <p:sp>
        <p:nvSpPr>
          <p:cNvPr id="7" name="Textfeld 6"/>
          <p:cNvSpPr txBox="1"/>
          <p:nvPr/>
        </p:nvSpPr>
        <p:spPr>
          <a:xfrm>
            <a:off x="2843808" y="1412776"/>
            <a:ext cx="1440160" cy="338554"/>
          </a:xfrm>
          <a:prstGeom prst="rect">
            <a:avLst/>
          </a:prstGeom>
          <a:solidFill>
            <a:srgbClr val="0000FF"/>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de-DE" sz="1600" dirty="0" smtClean="0"/>
              <a:t>Messtechnik</a:t>
            </a:r>
            <a:endParaRPr lang="de-DE" sz="1600" dirty="0"/>
          </a:p>
        </p:txBody>
      </p:sp>
      <p:sp>
        <p:nvSpPr>
          <p:cNvPr id="8" name="Textfeld 7"/>
          <p:cNvSpPr txBox="1"/>
          <p:nvPr/>
        </p:nvSpPr>
        <p:spPr>
          <a:xfrm>
            <a:off x="827585" y="5049567"/>
            <a:ext cx="1804295" cy="584775"/>
          </a:xfrm>
          <a:prstGeom prst="rect">
            <a:avLst/>
          </a:prstGeom>
          <a:solidFill>
            <a:srgbClr val="0000FF"/>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de-DE" sz="1600" dirty="0" err="1" smtClean="0"/>
              <a:t>Messablauf</a:t>
            </a:r>
            <a:r>
              <a:rPr lang="de-DE" sz="1600" dirty="0" smtClean="0"/>
              <a:t>/ Datenanalyse</a:t>
            </a:r>
            <a:endParaRPr lang="de-DE" sz="1600" dirty="0"/>
          </a:p>
        </p:txBody>
      </p:sp>
      <p:sp>
        <p:nvSpPr>
          <p:cNvPr id="10" name="Textfeld 9"/>
          <p:cNvSpPr txBox="1"/>
          <p:nvPr/>
        </p:nvSpPr>
        <p:spPr>
          <a:xfrm>
            <a:off x="6876257" y="4761535"/>
            <a:ext cx="1905823" cy="584775"/>
          </a:xfrm>
          <a:prstGeom prst="rect">
            <a:avLst/>
          </a:prstGeom>
          <a:solidFill>
            <a:srgbClr val="0000FF"/>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de-DE" sz="1600" dirty="0"/>
              <a:t>Bewertung der</a:t>
            </a:r>
            <a:br>
              <a:rPr lang="de-DE" sz="1600" dirty="0"/>
            </a:br>
            <a:r>
              <a:rPr lang="de-DE" sz="1600" dirty="0"/>
              <a:t>Informationen</a:t>
            </a:r>
          </a:p>
        </p:txBody>
      </p:sp>
      <p:sp>
        <p:nvSpPr>
          <p:cNvPr id="11" name="Textfeld 10"/>
          <p:cNvSpPr txBox="1"/>
          <p:nvPr/>
        </p:nvSpPr>
        <p:spPr>
          <a:xfrm>
            <a:off x="6228184" y="769349"/>
            <a:ext cx="2160240" cy="338554"/>
          </a:xfrm>
          <a:prstGeom prst="rect">
            <a:avLst/>
          </a:prstGeom>
          <a:solidFill>
            <a:srgbClr val="0000FF"/>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de-DE" sz="1600" dirty="0" smtClean="0"/>
              <a:t>Aufgabenstellung</a:t>
            </a:r>
            <a:endParaRPr lang="de-DE" sz="1600" dirty="0"/>
          </a:p>
        </p:txBody>
      </p:sp>
      <p:sp>
        <p:nvSpPr>
          <p:cNvPr id="12" name="Fußzeilenplatzhalter 39"/>
          <p:cNvSpPr txBox="1">
            <a:spLocks/>
          </p:cNvSpPr>
          <p:nvPr/>
        </p:nvSpPr>
        <p:spPr bwMode="auto">
          <a:xfrm>
            <a:off x="468313" y="6409267"/>
            <a:ext cx="410368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smtClean="0">
                <a:ln>
                  <a:noFill/>
                </a:ln>
                <a:solidFill>
                  <a:schemeClr val="tx1"/>
                </a:solidFill>
                <a:effectLst/>
                <a:uLnTx/>
                <a:uFillTx/>
                <a:latin typeface="+mn-lt"/>
                <a:ea typeface="+mn-ea"/>
                <a:cs typeface="+mn-cs"/>
              </a:rPr>
              <a:t>TOP 3: Regelwerke und Definitionen</a:t>
            </a:r>
            <a:endParaRPr kumimoji="0" lang="de-DE"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r>
              <a:rPr kumimoji="0" lang="de-DE" sz="1200" b="0" i="0" u="none" strike="noStrike" kern="1200" cap="none" spc="0" normalizeH="0" baseline="0" noProof="0" dirty="0" smtClean="0">
                <a:ln>
                  <a:noFill/>
                </a:ln>
                <a:solidFill>
                  <a:schemeClr val="tx1"/>
                </a:solidFill>
                <a:effectLst/>
                <a:uLnTx/>
                <a:uFillTx/>
                <a:latin typeface="+mn-lt"/>
                <a:ea typeface="+mn-ea"/>
                <a:cs typeface="Arial" pitchFamily="34" charset="0"/>
              </a:rPr>
              <a:t>/15</a:t>
            </a:r>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2722893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457201" y="630767"/>
            <a:ext cx="8435975" cy="685800"/>
          </a:xfrm>
        </p:spPr>
        <p:txBody>
          <a:bodyPr/>
          <a:lstStyle/>
          <a:p>
            <a:r>
              <a:rPr lang="de-DE" dirty="0" smtClean="0"/>
              <a:t>Intelligente Brücke – duraBASt</a:t>
            </a:r>
          </a:p>
        </p:txBody>
      </p:sp>
      <p:sp>
        <p:nvSpPr>
          <p:cNvPr id="3" name="Inhaltsplatzhalter 2"/>
          <p:cNvSpPr>
            <a:spLocks noGrp="1"/>
          </p:cNvSpPr>
          <p:nvPr>
            <p:ph idx="1"/>
          </p:nvPr>
        </p:nvSpPr>
        <p:spPr>
          <a:xfrm>
            <a:off x="457200" y="1411817"/>
            <a:ext cx="5627688" cy="4177423"/>
          </a:xfrm>
        </p:spPr>
        <p:txBody>
          <a:bodyPr/>
          <a:lstStyle/>
          <a:p>
            <a:pPr>
              <a:spcBef>
                <a:spcPts val="384"/>
              </a:spcBef>
              <a:defRPr/>
            </a:pPr>
            <a:r>
              <a:rPr lang="de-DE" sz="1600" dirty="0" err="1" smtClean="0"/>
              <a:t>zweifeldrige</a:t>
            </a:r>
            <a:r>
              <a:rPr lang="de-DE" sz="1600" dirty="0" smtClean="0"/>
              <a:t> Spannbeton-Hohlkastenbrücke,</a:t>
            </a:r>
            <a:br>
              <a:rPr lang="de-DE" sz="1600" dirty="0" smtClean="0"/>
            </a:br>
            <a:r>
              <a:rPr lang="de-DE" sz="1600" dirty="0" smtClean="0"/>
              <a:t>Baujahr 1972, Länge 66 m</a:t>
            </a:r>
          </a:p>
          <a:p>
            <a:pPr>
              <a:spcBef>
                <a:spcPts val="600"/>
              </a:spcBef>
            </a:pPr>
            <a:r>
              <a:rPr lang="de-DE" sz="1600" dirty="0" smtClean="0"/>
              <a:t>Demonstrations-, Untersuchungs- und Referenzareal im AK Köln-Ost (BAB A3/A4)</a:t>
            </a:r>
          </a:p>
          <a:p>
            <a:pPr>
              <a:spcBef>
                <a:spcPts val="384"/>
              </a:spcBef>
              <a:defRPr/>
            </a:pPr>
            <a:r>
              <a:rPr lang="de-DE" sz="1600" dirty="0" smtClean="0"/>
              <a:t>Untersuchung fortschrittlicher Messtechnik</a:t>
            </a:r>
            <a:br>
              <a:rPr lang="de-DE" sz="1600" dirty="0" smtClean="0"/>
            </a:br>
            <a:r>
              <a:rPr lang="de-DE" sz="1600" dirty="0" smtClean="0"/>
              <a:t> - z.B. faseroptische Sensoren, RFID-Technik, Ultraschallmonitoring</a:t>
            </a:r>
          </a:p>
          <a:p>
            <a:pPr>
              <a:spcBef>
                <a:spcPts val="384"/>
              </a:spcBef>
              <a:defRPr/>
            </a:pPr>
            <a:r>
              <a:rPr lang="de-DE" sz="1600" dirty="0" smtClean="0"/>
              <a:t>Einbindung von BIM-Modellen (</a:t>
            </a:r>
            <a:r>
              <a:rPr lang="de-DE" sz="1600" dirty="0" err="1" smtClean="0"/>
              <a:t>bestandsdaten</a:t>
            </a:r>
            <a:r>
              <a:rPr lang="de-DE" sz="1600" dirty="0" smtClean="0"/>
              <a:t>- und laserscanbasiert)</a:t>
            </a:r>
          </a:p>
          <a:p>
            <a:pPr>
              <a:spcBef>
                <a:spcPts val="384"/>
              </a:spcBef>
              <a:defRPr/>
            </a:pPr>
            <a:r>
              <a:rPr lang="de-DE" sz="1600" dirty="0" smtClean="0"/>
              <a:t>Systemmodell, Kalibrierung</a:t>
            </a:r>
          </a:p>
          <a:p>
            <a:pPr marL="712788" indent="-350838">
              <a:spcBef>
                <a:spcPts val="1200"/>
              </a:spcBef>
              <a:buFontTx/>
              <a:buNone/>
              <a:defRPr/>
            </a:pPr>
            <a:r>
              <a:rPr lang="de-DE" sz="1600" dirty="0" smtClean="0"/>
              <a:t>Praktikabilität und Zuverlässigkeit</a:t>
            </a:r>
          </a:p>
          <a:p>
            <a:pPr marL="712788" indent="-350838">
              <a:spcBef>
                <a:spcPts val="300"/>
              </a:spcBef>
              <a:buFontTx/>
              <a:buNone/>
              <a:defRPr/>
            </a:pPr>
            <a:endParaRPr lang="de-DE" sz="1600" dirty="0" smtClean="0"/>
          </a:p>
          <a:p>
            <a:pPr marL="712788" lvl="1" indent="-350838">
              <a:spcBef>
                <a:spcPts val="300"/>
              </a:spcBef>
              <a:spcAft>
                <a:spcPts val="300"/>
              </a:spcAft>
              <a:defRPr/>
            </a:pPr>
            <a:endParaRPr lang="de-DE" sz="1600" dirty="0" smtClean="0"/>
          </a:p>
        </p:txBody>
      </p:sp>
      <p:pic>
        <p:nvPicPr>
          <p:cNvPr id="16390" name="Bild 3" descr="i-bruecke-BILD"/>
          <p:cNvPicPr>
            <a:picLocks noChangeAspect="1" noChangeArrowheads="1"/>
          </p:cNvPicPr>
          <p:nvPr/>
        </p:nvPicPr>
        <p:blipFill>
          <a:blip r:embed="rId3" cstate="print"/>
          <a:srcRect l="15005" r="11150"/>
          <a:stretch>
            <a:fillRect/>
          </a:stretch>
        </p:blipFill>
        <p:spPr bwMode="auto">
          <a:xfrm>
            <a:off x="5995989" y="1220755"/>
            <a:ext cx="2808287" cy="1356784"/>
          </a:xfrm>
          <a:prstGeom prst="rect">
            <a:avLst/>
          </a:prstGeom>
          <a:noFill/>
          <a:ln w="9525">
            <a:noFill/>
            <a:miter lim="800000"/>
            <a:headEnd/>
            <a:tailEnd/>
          </a:ln>
        </p:spPr>
      </p:pic>
      <p:sp>
        <p:nvSpPr>
          <p:cNvPr id="16391" name="Rechteck 9"/>
          <p:cNvSpPr>
            <a:spLocks noChangeArrowheads="1"/>
          </p:cNvSpPr>
          <p:nvPr/>
        </p:nvSpPr>
        <p:spPr bwMode="auto">
          <a:xfrm>
            <a:off x="7808914" y="2505572"/>
            <a:ext cx="1081087" cy="215444"/>
          </a:xfrm>
          <a:prstGeom prst="rect">
            <a:avLst/>
          </a:prstGeom>
          <a:noFill/>
          <a:ln w="9525">
            <a:noFill/>
            <a:miter lim="800000"/>
            <a:headEnd/>
            <a:tailEnd/>
          </a:ln>
        </p:spPr>
        <p:txBody>
          <a:bodyPr>
            <a:spAutoFit/>
          </a:bodyPr>
          <a:lstStyle/>
          <a:p>
            <a:pPr algn="r"/>
            <a:r>
              <a:rPr lang="de-DE" sz="800" dirty="0"/>
              <a:t>(BASt)</a:t>
            </a:r>
          </a:p>
        </p:txBody>
      </p:sp>
      <p:pic>
        <p:nvPicPr>
          <p:cNvPr id="16392" name="Picture 3" descr="P:\3816003_GS1_Koordination_der_duraBASt_Startprojekte\Andere Abteilungen\B1\Infoblatt\Korrosionssensoren.JPG"/>
          <p:cNvPicPr>
            <a:picLocks noChangeAspect="1" noChangeArrowheads="1"/>
          </p:cNvPicPr>
          <p:nvPr/>
        </p:nvPicPr>
        <p:blipFill>
          <a:blip r:embed="rId4" cstate="print"/>
          <a:srcRect t="7025" b="5165"/>
          <a:stretch>
            <a:fillRect/>
          </a:stretch>
        </p:blipFill>
        <p:spPr bwMode="auto">
          <a:xfrm>
            <a:off x="5995989" y="2756926"/>
            <a:ext cx="2808287" cy="1849967"/>
          </a:xfrm>
          <a:prstGeom prst="rect">
            <a:avLst/>
          </a:prstGeom>
          <a:noFill/>
          <a:ln w="9525">
            <a:noFill/>
            <a:miter lim="800000"/>
            <a:headEnd/>
            <a:tailEnd/>
          </a:ln>
        </p:spPr>
      </p:pic>
      <p:sp>
        <p:nvSpPr>
          <p:cNvPr id="16394" name="Rechteck 9"/>
          <p:cNvSpPr>
            <a:spLocks noChangeArrowheads="1"/>
          </p:cNvSpPr>
          <p:nvPr/>
        </p:nvSpPr>
        <p:spPr bwMode="auto">
          <a:xfrm>
            <a:off x="7804150" y="4581128"/>
            <a:ext cx="1079500" cy="215444"/>
          </a:xfrm>
          <a:prstGeom prst="rect">
            <a:avLst/>
          </a:prstGeom>
          <a:noFill/>
          <a:ln w="9525">
            <a:noFill/>
            <a:miter lim="800000"/>
            <a:headEnd/>
            <a:tailEnd/>
          </a:ln>
        </p:spPr>
        <p:txBody>
          <a:bodyPr>
            <a:spAutoFit/>
          </a:bodyPr>
          <a:lstStyle/>
          <a:p>
            <a:pPr algn="r"/>
            <a:r>
              <a:rPr lang="de-DE" sz="800"/>
              <a:t>(BASt)</a:t>
            </a:r>
          </a:p>
        </p:txBody>
      </p:sp>
      <p:sp>
        <p:nvSpPr>
          <p:cNvPr id="16395" name="Rechteck 9"/>
          <p:cNvSpPr>
            <a:spLocks noChangeArrowheads="1"/>
          </p:cNvSpPr>
          <p:nvPr/>
        </p:nvSpPr>
        <p:spPr bwMode="auto">
          <a:xfrm>
            <a:off x="7813675" y="6165851"/>
            <a:ext cx="1079500" cy="215444"/>
          </a:xfrm>
          <a:prstGeom prst="rect">
            <a:avLst/>
          </a:prstGeom>
          <a:noFill/>
          <a:ln w="9525">
            <a:noFill/>
            <a:miter lim="800000"/>
            <a:headEnd/>
            <a:tailEnd/>
          </a:ln>
        </p:spPr>
        <p:txBody>
          <a:bodyPr>
            <a:spAutoFit/>
          </a:bodyPr>
          <a:lstStyle/>
          <a:p>
            <a:pPr algn="r"/>
            <a:r>
              <a:rPr lang="de-DE" sz="800"/>
              <a:t>(BASt)</a:t>
            </a:r>
          </a:p>
        </p:txBody>
      </p:sp>
      <p:sp>
        <p:nvSpPr>
          <p:cNvPr id="16396" name="Pfeil nach rechts 12"/>
          <p:cNvSpPr>
            <a:spLocks noChangeArrowheads="1"/>
          </p:cNvSpPr>
          <p:nvPr/>
        </p:nvSpPr>
        <p:spPr bwMode="auto">
          <a:xfrm>
            <a:off x="477772" y="4071324"/>
            <a:ext cx="245474" cy="733663"/>
          </a:xfrm>
          <a:prstGeom prst="rightArrow">
            <a:avLst>
              <a:gd name="adj1" fmla="val 50000"/>
              <a:gd name="adj2" fmla="val 49908"/>
            </a:avLst>
          </a:prstGeom>
          <a:solidFill>
            <a:schemeClr val="accent1"/>
          </a:solidFill>
          <a:ln w="9525" algn="ctr">
            <a:noFill/>
            <a:round/>
            <a:headEnd/>
            <a:tailEnd/>
          </a:ln>
        </p:spPr>
        <p:txBody>
          <a:bodyPr wrap="none" anchor="ctr">
            <a:spAutoFit/>
          </a:bodyPr>
          <a:lstStyle/>
          <a:p>
            <a:pPr algn="ctr"/>
            <a:endParaRPr lang="de-DE"/>
          </a:p>
        </p:txBody>
      </p:sp>
      <p:sp>
        <p:nvSpPr>
          <p:cNvPr id="16"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17" name="Grafik 13"/>
          <p:cNvPicPr>
            <a:picLocks noChangeAspect="1" noChangeArrowheads="1"/>
          </p:cNvPicPr>
          <p:nvPr/>
        </p:nvPicPr>
        <p:blipFill>
          <a:blip r:embed="rId5" cstate="print"/>
          <a:srcRect b="6538"/>
          <a:stretch>
            <a:fillRect/>
          </a:stretch>
        </p:blipFill>
        <p:spPr bwMode="auto">
          <a:xfrm>
            <a:off x="6012162" y="4795672"/>
            <a:ext cx="2808311" cy="1417637"/>
          </a:xfrm>
          <a:prstGeom prst="rect">
            <a:avLst/>
          </a:prstGeom>
          <a:noFill/>
          <a:ln w="6350">
            <a:noFill/>
            <a:miter lim="800000"/>
            <a:headEnd/>
            <a:tailEnd/>
          </a:ln>
        </p:spPr>
      </p:pic>
      <p:sp>
        <p:nvSpPr>
          <p:cNvPr id="13" name="Fußzeilenplatzhalter 39"/>
          <p:cNvSpPr txBox="1">
            <a:spLocks/>
          </p:cNvSpPr>
          <p:nvPr/>
        </p:nvSpPr>
        <p:spPr bwMode="auto">
          <a:xfrm>
            <a:off x="6831013" y="6309320"/>
            <a:ext cx="122336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smtClean="0">
                <a:ln>
                  <a:noFill/>
                </a:ln>
                <a:solidFill>
                  <a:schemeClr val="tx1"/>
                </a:solidFill>
                <a:effectLst/>
                <a:uLnTx/>
                <a:uFillTx/>
                <a:latin typeface="+mn-lt"/>
                <a:ea typeface="+mn-ea"/>
                <a:cs typeface="+mn-cs"/>
              </a:rPr>
              <a:t>Quelle: </a:t>
            </a:r>
            <a:r>
              <a:rPr kumimoji="0" lang="de-DE" sz="1050" b="0" i="0" u="none" strike="noStrike" kern="1200" cap="none" spc="0" normalizeH="0" baseline="0" noProof="0" dirty="0" err="1" smtClean="0">
                <a:ln>
                  <a:noFill/>
                </a:ln>
                <a:solidFill>
                  <a:schemeClr val="tx1"/>
                </a:solidFill>
                <a:effectLst/>
                <a:uLnTx/>
                <a:uFillTx/>
                <a:latin typeface="+mn-lt"/>
                <a:ea typeface="+mn-ea"/>
                <a:cs typeface="+mn-cs"/>
              </a:rPr>
              <a:t>BASt</a:t>
            </a:r>
            <a:endParaRPr kumimoji="0" lang="de-DE" sz="105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879781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2"/>
          <p:cNvSpPr txBox="1">
            <a:spLocks/>
          </p:cNvSpPr>
          <p:nvPr/>
        </p:nvSpPr>
        <p:spPr>
          <a:xfrm>
            <a:off x="455614" y="1392767"/>
            <a:ext cx="8212137" cy="4607984"/>
          </a:xfrm>
          <a:prstGeom prst="rect">
            <a:avLst/>
          </a:prstGeom>
          <a:noFill/>
          <a:ln>
            <a:noFill/>
          </a:ln>
        </p:spPr>
        <p:txBody>
          <a:bodyPr/>
          <a:lstStyle/>
          <a:p>
            <a:pPr marL="177800" indent="-177800">
              <a:lnSpc>
                <a:spcPct val="120000"/>
              </a:lnSpc>
              <a:spcBef>
                <a:spcPts val="0"/>
              </a:spcBef>
              <a:spcAft>
                <a:spcPts val="0"/>
              </a:spcAft>
              <a:buSzPct val="120000"/>
              <a:defRPr/>
            </a:pPr>
            <a:endParaRPr lang="de-DE" sz="200" b="1" kern="0" dirty="0">
              <a:latin typeface="+mn-lt"/>
              <a:cs typeface="+mn-cs"/>
            </a:endParaRPr>
          </a:p>
          <a:p>
            <a:pPr marL="0" lvl="1">
              <a:spcBef>
                <a:spcPts val="0"/>
              </a:spcBef>
              <a:spcAft>
                <a:spcPts val="1200"/>
              </a:spcAft>
              <a:buSzPct val="120000"/>
              <a:defRPr/>
            </a:pPr>
            <a:r>
              <a:rPr lang="de-DE" sz="1600" kern="0" dirty="0">
                <a:latin typeface="+mn-lt"/>
                <a:cs typeface="+mn-cs"/>
              </a:rPr>
              <a:t>Druck-, Abstands- und Wegemessungen zur</a:t>
            </a:r>
          </a:p>
          <a:p>
            <a:pPr marL="266700" lvl="1" indent="-174625">
              <a:spcBef>
                <a:spcPts val="0"/>
              </a:spcBef>
              <a:spcAft>
                <a:spcPts val="0"/>
              </a:spcAft>
              <a:buClr>
                <a:schemeClr val="tx1"/>
              </a:buClr>
              <a:buSzPct val="120000"/>
              <a:buFont typeface="Arial" pitchFamily="34" charset="0"/>
              <a:buChar char="•"/>
              <a:defRPr/>
            </a:pPr>
            <a:r>
              <a:rPr lang="de-DE" sz="1600" kern="0" dirty="0">
                <a:latin typeface="+mn-lt"/>
                <a:cs typeface="+mn-cs"/>
              </a:rPr>
              <a:t>Eigenüberwachung des Lagers</a:t>
            </a:r>
          </a:p>
          <a:p>
            <a:pPr marL="625475" lvl="1" indent="-174625">
              <a:spcBef>
                <a:spcPts val="0"/>
              </a:spcBef>
              <a:spcAft>
                <a:spcPts val="0"/>
              </a:spcAft>
              <a:buClr>
                <a:schemeClr val="tx1"/>
              </a:buClr>
              <a:buSzPct val="80000"/>
              <a:buFont typeface="Wingdings" pitchFamily="2" charset="2"/>
              <a:buChar char="§"/>
              <a:defRPr/>
            </a:pPr>
            <a:r>
              <a:rPr lang="de-DE" sz="1600" kern="0" dirty="0" err="1">
                <a:latin typeface="+mn-lt"/>
                <a:cs typeface="+mn-cs"/>
              </a:rPr>
              <a:t>Gleitweg</a:t>
            </a:r>
            <a:endParaRPr lang="de-DE" sz="1600" kern="0" dirty="0">
              <a:latin typeface="+mn-lt"/>
              <a:cs typeface="+mn-cs"/>
            </a:endParaRPr>
          </a:p>
          <a:p>
            <a:pPr marL="625475" lvl="1" indent="-174625">
              <a:spcBef>
                <a:spcPts val="0"/>
              </a:spcBef>
              <a:spcAft>
                <a:spcPts val="0"/>
              </a:spcAft>
              <a:buClr>
                <a:schemeClr val="tx1"/>
              </a:buClr>
              <a:buSzPct val="80000"/>
              <a:buFont typeface="Wingdings" pitchFamily="2" charset="2"/>
              <a:buChar char="§"/>
              <a:defRPr/>
            </a:pPr>
            <a:r>
              <a:rPr lang="de-DE" sz="1600" kern="0" dirty="0">
                <a:latin typeface="+mn-lt"/>
                <a:cs typeface="+mn-cs"/>
              </a:rPr>
              <a:t>Lagerverschiebung und -verdrehung</a:t>
            </a:r>
          </a:p>
          <a:p>
            <a:pPr marL="625475" lvl="1" indent="-174625">
              <a:spcBef>
                <a:spcPts val="0"/>
              </a:spcBef>
              <a:spcAft>
                <a:spcPts val="0"/>
              </a:spcAft>
              <a:buClr>
                <a:schemeClr val="tx1"/>
              </a:buClr>
              <a:buSzPct val="80000"/>
              <a:buFont typeface="Wingdings" pitchFamily="2" charset="2"/>
              <a:buChar char="§"/>
              <a:defRPr/>
            </a:pPr>
            <a:r>
              <a:rPr lang="de-DE" sz="1600" kern="0" dirty="0">
                <a:latin typeface="+mn-lt"/>
                <a:cs typeface="+mn-cs"/>
              </a:rPr>
              <a:t>Gleitspalt</a:t>
            </a:r>
          </a:p>
          <a:p>
            <a:pPr marL="625475" lvl="1" indent="-174625">
              <a:spcBef>
                <a:spcPts val="0"/>
              </a:spcBef>
              <a:spcAft>
                <a:spcPts val="0"/>
              </a:spcAft>
              <a:buClr>
                <a:schemeClr val="tx1"/>
              </a:buClr>
              <a:buSzPct val="80000"/>
              <a:buFont typeface="Wingdings" pitchFamily="2" charset="2"/>
              <a:buChar char="§"/>
              <a:defRPr/>
            </a:pPr>
            <a:r>
              <a:rPr lang="de-DE" sz="1600" kern="0" dirty="0">
                <a:latin typeface="+mn-lt"/>
                <a:cs typeface="+mn-cs"/>
              </a:rPr>
              <a:t>Vertikale Druckeinwirkungen</a:t>
            </a:r>
          </a:p>
          <a:p>
            <a:pPr marL="625475" lvl="1" indent="-174625">
              <a:spcBef>
                <a:spcPts val="0"/>
              </a:spcBef>
              <a:spcAft>
                <a:spcPts val="0"/>
              </a:spcAft>
              <a:buClr>
                <a:schemeClr val="tx1"/>
              </a:buClr>
              <a:buSzPct val="120000"/>
              <a:buFont typeface="Courier New" pitchFamily="49" charset="0"/>
              <a:buChar char="o"/>
              <a:defRPr/>
            </a:pPr>
            <a:endParaRPr lang="de-DE" sz="1600" kern="0" dirty="0">
              <a:latin typeface="+mn-lt"/>
              <a:cs typeface="+mn-cs"/>
            </a:endParaRPr>
          </a:p>
          <a:p>
            <a:pPr marL="266700" lvl="1" indent="-174625">
              <a:spcBef>
                <a:spcPts val="0"/>
              </a:spcBef>
              <a:spcAft>
                <a:spcPts val="0"/>
              </a:spcAft>
              <a:buClr>
                <a:schemeClr val="tx1"/>
              </a:buClr>
              <a:buSzPct val="120000"/>
              <a:buFont typeface="Arial" pitchFamily="34" charset="0"/>
              <a:buChar char="•"/>
              <a:defRPr/>
            </a:pPr>
            <a:r>
              <a:rPr lang="de-DE" sz="1600" kern="0" dirty="0">
                <a:latin typeface="+mn-lt"/>
                <a:cs typeface="+mn-cs"/>
              </a:rPr>
              <a:t>Überwachung des Bauwerks (Bauwerkssteifigkeit,</a:t>
            </a:r>
          </a:p>
          <a:p>
            <a:pPr marL="266700" lvl="1" indent="-174625">
              <a:spcBef>
                <a:spcPts val="0"/>
              </a:spcBef>
              <a:spcAft>
                <a:spcPts val="0"/>
              </a:spcAft>
              <a:buClr>
                <a:schemeClr val="tx1"/>
              </a:buClr>
              <a:buSzPct val="120000"/>
              <a:defRPr/>
            </a:pPr>
            <a:r>
              <a:rPr lang="de-DE" sz="1600" kern="0" dirty="0">
                <a:latin typeface="+mn-lt"/>
                <a:cs typeface="+mn-cs"/>
              </a:rPr>
              <a:t>	Systemänderung)</a:t>
            </a:r>
          </a:p>
          <a:p>
            <a:pPr marL="625475" lvl="1" indent="-174625">
              <a:spcBef>
                <a:spcPts val="0"/>
              </a:spcBef>
              <a:spcAft>
                <a:spcPts val="0"/>
              </a:spcAft>
              <a:buClr>
                <a:schemeClr val="tx1"/>
              </a:buClr>
              <a:buSzPct val="80000"/>
              <a:buFont typeface="Wingdings" pitchFamily="2" charset="2"/>
              <a:buChar char="§"/>
              <a:defRPr/>
            </a:pPr>
            <a:r>
              <a:rPr lang="de-DE" sz="1600" kern="0" dirty="0">
                <a:latin typeface="+mn-lt"/>
                <a:cs typeface="+mn-cs"/>
              </a:rPr>
              <a:t>Änderung der ersten beiden Eigenfrequenzen</a:t>
            </a:r>
          </a:p>
          <a:p>
            <a:pPr marL="625475" lvl="1" indent="-174625">
              <a:spcBef>
                <a:spcPts val="0"/>
              </a:spcBef>
              <a:spcAft>
                <a:spcPts val="0"/>
              </a:spcAft>
              <a:buClr>
                <a:schemeClr val="tx1"/>
              </a:buClr>
              <a:buSzPct val="80000"/>
              <a:buFont typeface="Wingdings" pitchFamily="2" charset="2"/>
              <a:buChar char="§"/>
              <a:defRPr/>
            </a:pPr>
            <a:r>
              <a:rPr lang="de-DE" sz="1600" kern="0" dirty="0">
                <a:latin typeface="+mn-lt"/>
                <a:cs typeface="+mn-cs"/>
              </a:rPr>
              <a:t>Änderung der quasi-stat. Lagerkraft</a:t>
            </a:r>
          </a:p>
          <a:p>
            <a:pPr marL="266700" lvl="1" indent="-174625">
              <a:spcBef>
                <a:spcPts val="0"/>
              </a:spcBef>
              <a:spcAft>
                <a:spcPts val="0"/>
              </a:spcAft>
              <a:buClr>
                <a:schemeClr val="tx1"/>
              </a:buClr>
              <a:buSzPct val="120000"/>
              <a:buFont typeface="Arial" pitchFamily="34" charset="0"/>
              <a:buChar char="•"/>
              <a:defRPr/>
            </a:pPr>
            <a:endParaRPr lang="de-DE" sz="1600" kern="0" dirty="0">
              <a:latin typeface="+mn-lt"/>
              <a:cs typeface="+mn-cs"/>
            </a:endParaRPr>
          </a:p>
          <a:p>
            <a:pPr marL="638175" lvl="2" indent="-180975">
              <a:spcBef>
                <a:spcPts val="0"/>
              </a:spcBef>
              <a:spcAft>
                <a:spcPts val="0"/>
              </a:spcAft>
              <a:buClr>
                <a:schemeClr val="tx1"/>
              </a:buClr>
              <a:buSzPct val="120000"/>
              <a:buFont typeface="Courier New" pitchFamily="49" charset="0"/>
              <a:buChar char="o"/>
              <a:defRPr/>
            </a:pPr>
            <a:endParaRPr lang="de-DE" sz="1600" kern="0" dirty="0">
              <a:latin typeface="+mn-lt"/>
              <a:cs typeface="+mn-cs"/>
            </a:endParaRPr>
          </a:p>
          <a:p>
            <a:pPr marL="269875" lvl="1" indent="-180975">
              <a:spcBef>
                <a:spcPts val="0"/>
              </a:spcBef>
              <a:spcAft>
                <a:spcPts val="0"/>
              </a:spcAft>
              <a:buSzPct val="120000"/>
              <a:defRPr/>
            </a:pPr>
            <a:endParaRPr lang="de-DE" sz="1600" kern="0" dirty="0">
              <a:latin typeface="+mn-lt"/>
              <a:cs typeface="+mn-cs"/>
            </a:endParaRPr>
          </a:p>
        </p:txBody>
      </p:sp>
      <p:sp>
        <p:nvSpPr>
          <p:cNvPr id="9220" name="Titel 1"/>
          <p:cNvSpPr>
            <a:spLocks noGrp="1"/>
          </p:cNvSpPr>
          <p:nvPr>
            <p:ph type="title"/>
          </p:nvPr>
        </p:nvSpPr>
        <p:spPr>
          <a:xfrm>
            <a:off x="457201" y="628651"/>
            <a:ext cx="8348663" cy="685800"/>
          </a:xfrm>
        </p:spPr>
        <p:txBody>
          <a:bodyPr/>
          <a:lstStyle/>
          <a:p>
            <a:pPr>
              <a:defRPr/>
            </a:pPr>
            <a:r>
              <a:rPr lang="de-DE" sz="1800" dirty="0" err="1" smtClean="0"/>
              <a:t>Messsystem</a:t>
            </a:r>
            <a:r>
              <a:rPr lang="de-DE" sz="1800" dirty="0" smtClean="0"/>
              <a:t> „</a:t>
            </a:r>
            <a:r>
              <a:rPr lang="de-DE" sz="1800" dirty="0" smtClean="0">
                <a:latin typeface="+mn-lt"/>
                <a:cs typeface="+mn-cs"/>
              </a:rPr>
              <a:t>Instrumentiertes Lager“</a:t>
            </a:r>
            <a:endParaRPr lang="de-DE" sz="1800" dirty="0" smtClean="0"/>
          </a:p>
        </p:txBody>
      </p:sp>
      <p:grpSp>
        <p:nvGrpSpPr>
          <p:cNvPr id="2" name="Gruppieren 232"/>
          <p:cNvGrpSpPr>
            <a:grpSpLocks noChangeAspect="1"/>
          </p:cNvGrpSpPr>
          <p:nvPr/>
        </p:nvGrpSpPr>
        <p:grpSpPr bwMode="auto">
          <a:xfrm>
            <a:off x="6059288" y="3924300"/>
            <a:ext cx="3013276" cy="2483794"/>
            <a:chOff x="16708904" y="32051609"/>
            <a:chExt cx="10036072" cy="6202858"/>
          </a:xfrm>
        </p:grpSpPr>
        <p:pic>
          <p:nvPicPr>
            <p:cNvPr id="27657" name="Grafik 231" descr="Lagerverdrehung-Summe Gleitweg.emf"/>
            <p:cNvPicPr>
              <a:picLocks noChangeAspect="1"/>
            </p:cNvPicPr>
            <p:nvPr/>
          </p:nvPicPr>
          <p:blipFill>
            <a:blip r:embed="rId3" cstate="print"/>
            <a:srcRect/>
            <a:stretch>
              <a:fillRect/>
            </a:stretch>
          </p:blipFill>
          <p:spPr bwMode="auto">
            <a:xfrm>
              <a:off x="16887600" y="32673438"/>
              <a:ext cx="9316800" cy="5581029"/>
            </a:xfrm>
            <a:prstGeom prst="rect">
              <a:avLst/>
            </a:prstGeom>
            <a:noFill/>
            <a:ln w="9525">
              <a:noFill/>
              <a:miter lim="800000"/>
              <a:headEnd/>
              <a:tailEnd/>
            </a:ln>
          </p:spPr>
        </p:pic>
        <p:grpSp>
          <p:nvGrpSpPr>
            <p:cNvPr id="3" name="Gruppieren 13"/>
            <p:cNvGrpSpPr>
              <a:grpSpLocks/>
            </p:cNvGrpSpPr>
            <p:nvPr/>
          </p:nvGrpSpPr>
          <p:grpSpPr bwMode="auto">
            <a:xfrm>
              <a:off x="16708904" y="32051609"/>
              <a:ext cx="10036072" cy="6145257"/>
              <a:chOff x="16924929" y="31634099"/>
              <a:chExt cx="10036072" cy="6145257"/>
            </a:xfrm>
          </p:grpSpPr>
          <p:sp>
            <p:nvSpPr>
              <p:cNvPr id="27659" name="Textfeld 227"/>
              <p:cNvSpPr txBox="1">
                <a:spLocks noChangeArrowheads="1"/>
              </p:cNvSpPr>
              <p:nvPr/>
            </p:nvSpPr>
            <p:spPr bwMode="auto">
              <a:xfrm>
                <a:off x="23094390" y="31634099"/>
                <a:ext cx="3866611" cy="461172"/>
              </a:xfrm>
              <a:prstGeom prst="rect">
                <a:avLst/>
              </a:prstGeom>
              <a:noFill/>
              <a:ln w="9525">
                <a:noFill/>
                <a:miter lim="800000"/>
                <a:headEnd/>
                <a:tailEnd/>
              </a:ln>
            </p:spPr>
            <p:txBody>
              <a:bodyPr>
                <a:spAutoFit/>
              </a:bodyPr>
              <a:lstStyle/>
              <a:p>
                <a:pPr algn="ctr"/>
                <a:r>
                  <a:rPr lang="de-DE" sz="600" b="1">
                    <a:solidFill>
                      <a:srgbClr val="6AB023"/>
                    </a:solidFill>
                  </a:rPr>
                  <a:t>Summe Gleitweg</a:t>
                </a:r>
              </a:p>
            </p:txBody>
          </p:sp>
          <p:sp>
            <p:nvSpPr>
              <p:cNvPr id="27660" name="Textfeld 226"/>
              <p:cNvSpPr txBox="1">
                <a:spLocks noChangeArrowheads="1"/>
              </p:cNvSpPr>
              <p:nvPr/>
            </p:nvSpPr>
            <p:spPr bwMode="auto">
              <a:xfrm>
                <a:off x="16967461" y="31634101"/>
                <a:ext cx="3339784" cy="461172"/>
              </a:xfrm>
              <a:prstGeom prst="rect">
                <a:avLst/>
              </a:prstGeom>
              <a:noFill/>
              <a:ln w="9525">
                <a:noFill/>
                <a:miter lim="800000"/>
                <a:headEnd/>
                <a:tailEnd/>
              </a:ln>
            </p:spPr>
            <p:txBody>
              <a:bodyPr>
                <a:spAutoFit/>
              </a:bodyPr>
              <a:lstStyle/>
              <a:p>
                <a:pPr algn="ctr"/>
                <a:r>
                  <a:rPr lang="de-DE" sz="600" b="1">
                    <a:solidFill>
                      <a:srgbClr val="E94C09"/>
                    </a:solidFill>
                  </a:rPr>
                  <a:t>Kalottenweg</a:t>
                </a:r>
              </a:p>
            </p:txBody>
          </p:sp>
          <p:sp>
            <p:nvSpPr>
              <p:cNvPr id="27661" name="Textfeld 225"/>
              <p:cNvSpPr txBox="1">
                <a:spLocks noChangeArrowheads="1"/>
              </p:cNvSpPr>
              <p:nvPr/>
            </p:nvSpPr>
            <p:spPr bwMode="auto">
              <a:xfrm>
                <a:off x="19082371" y="37356615"/>
                <a:ext cx="4964083" cy="422741"/>
              </a:xfrm>
              <a:prstGeom prst="rect">
                <a:avLst/>
              </a:prstGeom>
              <a:noFill/>
              <a:ln w="9525">
                <a:noFill/>
                <a:miter lim="800000"/>
                <a:headEnd/>
                <a:tailEnd/>
              </a:ln>
            </p:spPr>
            <p:txBody>
              <a:bodyPr>
                <a:spAutoFit/>
              </a:bodyPr>
              <a:lstStyle/>
              <a:p>
                <a:pPr algn="ctr"/>
                <a:r>
                  <a:rPr lang="de-DE" sz="500"/>
                  <a:t>Zeit [s]</a:t>
                </a:r>
              </a:p>
            </p:txBody>
          </p:sp>
          <p:sp>
            <p:nvSpPr>
              <p:cNvPr id="27662" name="Textfeld 229"/>
              <p:cNvSpPr txBox="1">
                <a:spLocks noChangeArrowheads="1"/>
              </p:cNvSpPr>
              <p:nvPr/>
            </p:nvSpPr>
            <p:spPr bwMode="auto">
              <a:xfrm rot="16200000">
                <a:off x="24114999" y="34481896"/>
                <a:ext cx="4236386" cy="563797"/>
              </a:xfrm>
              <a:prstGeom prst="rect">
                <a:avLst/>
              </a:prstGeom>
              <a:noFill/>
              <a:ln w="9525">
                <a:noFill/>
                <a:miter lim="800000"/>
                <a:headEnd/>
                <a:tailEnd/>
              </a:ln>
            </p:spPr>
            <p:txBody>
              <a:bodyPr>
                <a:spAutoFit/>
              </a:bodyPr>
              <a:lstStyle/>
              <a:p>
                <a:pPr algn="ctr"/>
                <a:r>
                  <a:rPr lang="de-DE" sz="500"/>
                  <a:t>[mm]</a:t>
                </a:r>
              </a:p>
            </p:txBody>
          </p:sp>
          <p:sp>
            <p:nvSpPr>
              <p:cNvPr id="100" name="Pfeil nach rechts 99"/>
              <p:cNvSpPr/>
              <p:nvPr/>
            </p:nvSpPr>
            <p:spPr>
              <a:xfrm>
                <a:off x="20753645" y="31639387"/>
                <a:ext cx="2136092" cy="634322"/>
              </a:xfrm>
              <a:prstGeom prst="rightArrow">
                <a:avLst/>
              </a:prstGeom>
              <a:gradFill flip="none" rotWithShape="1">
                <a:gsLst>
                  <a:gs pos="0">
                    <a:srgbClr val="E94C09"/>
                  </a:gs>
                  <a:gs pos="100000">
                    <a:srgbClr val="6AB0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a:p>
            </p:txBody>
          </p:sp>
          <p:sp>
            <p:nvSpPr>
              <p:cNvPr id="27664" name="Textfeld 228"/>
              <p:cNvSpPr txBox="1">
                <a:spLocks noChangeArrowheads="1"/>
              </p:cNvSpPr>
              <p:nvPr/>
            </p:nvSpPr>
            <p:spPr bwMode="auto">
              <a:xfrm rot="16200000">
                <a:off x="15088635" y="34332403"/>
                <a:ext cx="4236386" cy="563797"/>
              </a:xfrm>
              <a:prstGeom prst="rect">
                <a:avLst/>
              </a:prstGeom>
              <a:noFill/>
              <a:ln w="9525">
                <a:noFill/>
                <a:miter lim="800000"/>
                <a:headEnd/>
                <a:tailEnd/>
              </a:ln>
            </p:spPr>
            <p:txBody>
              <a:bodyPr>
                <a:spAutoFit/>
              </a:bodyPr>
              <a:lstStyle/>
              <a:p>
                <a:pPr algn="ctr"/>
                <a:r>
                  <a:rPr lang="de-DE" sz="500"/>
                  <a:t>[mm]</a:t>
                </a:r>
              </a:p>
            </p:txBody>
          </p:sp>
        </p:grpSp>
      </p:grpSp>
      <p:pic>
        <p:nvPicPr>
          <p:cNvPr id="27653" name="Grafik 18" descr="FB_685628_05__KGA_Lager.JPG"/>
          <p:cNvPicPr>
            <a:picLocks noChangeAspect="1"/>
          </p:cNvPicPr>
          <p:nvPr/>
        </p:nvPicPr>
        <p:blipFill>
          <a:blip r:embed="rId4" cstate="print">
            <a:clrChange>
              <a:clrFrom>
                <a:srgbClr val="FFFFFF"/>
              </a:clrFrom>
              <a:clrTo>
                <a:srgbClr val="FFFFFF">
                  <a:alpha val="0"/>
                </a:srgbClr>
              </a:clrTo>
            </a:clrChange>
          </a:blip>
          <a:srcRect l="21857" t="25330" r="13712" b="22041"/>
          <a:stretch>
            <a:fillRect/>
          </a:stretch>
        </p:blipFill>
        <p:spPr bwMode="auto">
          <a:xfrm>
            <a:off x="6286500" y="1143000"/>
            <a:ext cx="2109788" cy="3251200"/>
          </a:xfrm>
          <a:prstGeom prst="rect">
            <a:avLst/>
          </a:prstGeom>
          <a:noFill/>
          <a:ln w="9525">
            <a:noFill/>
            <a:miter lim="800000"/>
            <a:headEnd/>
            <a:tailEnd/>
          </a:ln>
        </p:spPr>
      </p:pic>
      <p:pic>
        <p:nvPicPr>
          <p:cNvPr id="27654" name="Grafik 7" descr="MAU_logo_RGB_highRes_orange_black.jpg"/>
          <p:cNvPicPr>
            <a:picLocks noChangeAspect="1"/>
          </p:cNvPicPr>
          <p:nvPr/>
        </p:nvPicPr>
        <p:blipFill>
          <a:blip r:embed="rId5" cstate="print"/>
          <a:srcRect t="22037" b="-620"/>
          <a:stretch>
            <a:fillRect/>
          </a:stretch>
        </p:blipFill>
        <p:spPr bwMode="auto">
          <a:xfrm>
            <a:off x="7681039" y="740701"/>
            <a:ext cx="1243887" cy="453099"/>
          </a:xfrm>
          <a:prstGeom prst="rect">
            <a:avLst/>
          </a:prstGeom>
          <a:solidFill>
            <a:schemeClr val="bg1"/>
          </a:solidFill>
          <a:ln w="9525">
            <a:noFill/>
            <a:miter lim="800000"/>
            <a:headEnd/>
            <a:tailEnd/>
          </a:ln>
        </p:spPr>
      </p:pic>
      <p:sp>
        <p:nvSpPr>
          <p:cNvPr id="21"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extLst>
      <p:ext uri="{BB962C8B-B14F-4D97-AF65-F5344CB8AC3E}">
        <p14:creationId xmlns:p14="http://schemas.microsoft.com/office/powerpoint/2010/main" val="2434134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el 1"/>
          <p:cNvSpPr>
            <a:spLocks noGrp="1"/>
          </p:cNvSpPr>
          <p:nvPr>
            <p:ph type="title"/>
          </p:nvPr>
        </p:nvSpPr>
        <p:spPr>
          <a:xfrm>
            <a:off x="457201" y="628651"/>
            <a:ext cx="8348663" cy="685800"/>
          </a:xfrm>
        </p:spPr>
        <p:txBody>
          <a:bodyPr/>
          <a:lstStyle/>
          <a:p>
            <a:pPr>
              <a:defRPr/>
            </a:pPr>
            <a:r>
              <a:rPr lang="de-DE" sz="1800" dirty="0" err="1" smtClean="0"/>
              <a:t>Messsystem</a:t>
            </a:r>
            <a:r>
              <a:rPr lang="de-DE" sz="1800" dirty="0" smtClean="0"/>
              <a:t> „</a:t>
            </a:r>
            <a:r>
              <a:rPr lang="de-DE" sz="1800" dirty="0" smtClean="0">
                <a:latin typeface="+mn-lt"/>
              </a:rPr>
              <a:t>Instrumentierter Fahrbahnübergang“</a:t>
            </a:r>
            <a:endParaRPr lang="de-DE" sz="1800" dirty="0" smtClean="0"/>
          </a:p>
        </p:txBody>
      </p:sp>
      <p:sp>
        <p:nvSpPr>
          <p:cNvPr id="16" name="Inhaltsplatzhalter 2"/>
          <p:cNvSpPr txBox="1">
            <a:spLocks/>
          </p:cNvSpPr>
          <p:nvPr/>
        </p:nvSpPr>
        <p:spPr>
          <a:xfrm>
            <a:off x="457200" y="1411817"/>
            <a:ext cx="8401050" cy="4609471"/>
          </a:xfrm>
          <a:prstGeom prst="rect">
            <a:avLst/>
          </a:prstGeom>
          <a:solidFill>
            <a:srgbClr val="FFFFFF"/>
          </a:solidFill>
          <a:ln>
            <a:noFill/>
          </a:ln>
        </p:spPr>
        <p:txBody>
          <a:bodyPr/>
          <a:lstStyle/>
          <a:p>
            <a:pPr marL="177800" indent="-177800">
              <a:lnSpc>
                <a:spcPct val="120000"/>
              </a:lnSpc>
              <a:buSzPct val="120000"/>
            </a:pPr>
            <a:endParaRPr lang="de-DE" sz="200" b="1" dirty="0"/>
          </a:p>
          <a:p>
            <a:pPr marL="177800" indent="-177800">
              <a:spcAft>
                <a:spcPts val="1200"/>
              </a:spcAft>
              <a:buSzPct val="120000"/>
            </a:pPr>
            <a:r>
              <a:rPr lang="de-DE" sz="1600" dirty="0"/>
              <a:t>Kraftsensoren, Wegsensoren und Beschleunigungssensoren zur</a:t>
            </a:r>
          </a:p>
          <a:p>
            <a:pPr marL="266700" lvl="1" indent="-177800">
              <a:spcAft>
                <a:spcPts val="300"/>
              </a:spcAft>
              <a:buSzPct val="120000"/>
              <a:buFont typeface="Arial" charset="0"/>
              <a:buChar char="•"/>
            </a:pPr>
            <a:r>
              <a:rPr lang="de-DE" sz="1600" dirty="0"/>
              <a:t>Verkehrslasterfassung</a:t>
            </a:r>
          </a:p>
          <a:p>
            <a:pPr marL="266700" lvl="1" indent="-177800">
              <a:buClr>
                <a:schemeClr val="tx1"/>
              </a:buClr>
              <a:buSzPct val="80000"/>
              <a:buFont typeface="Wingdings" pitchFamily="2" charset="2"/>
              <a:buChar char="§"/>
            </a:pPr>
            <a:r>
              <a:rPr lang="de-DE" sz="1600" dirty="0"/>
              <a:t>Je Fahrzeug: Gesamtgewicht, Geschwindigkeit, Achsanzahl, </a:t>
            </a:r>
          </a:p>
          <a:p>
            <a:pPr marL="266700" lvl="1" indent="-177800">
              <a:buClr>
                <a:schemeClr val="tx1"/>
              </a:buClr>
              <a:buSzPct val="80000"/>
            </a:pPr>
            <a:r>
              <a:rPr lang="de-DE" sz="1600" dirty="0"/>
              <a:t>	                   -lasten, -abstände, Klassifizierung</a:t>
            </a:r>
          </a:p>
          <a:p>
            <a:pPr marL="266700" lvl="1" indent="-177800">
              <a:buClr>
                <a:schemeClr val="tx1"/>
              </a:buClr>
              <a:buSzPct val="80000"/>
              <a:buFont typeface="Wingdings" pitchFamily="2" charset="2"/>
              <a:buChar char="§"/>
              <a:tabLst>
                <a:tab pos="1612900" algn="l"/>
              </a:tabLst>
            </a:pPr>
            <a:r>
              <a:rPr lang="de-DE" sz="1600" dirty="0" smtClean="0"/>
              <a:t>Allgemein:	Fahrzeugzahlen </a:t>
            </a:r>
            <a:r>
              <a:rPr lang="de-DE" sz="1600" dirty="0"/>
              <a:t>pro Zeiteinheit, </a:t>
            </a:r>
          </a:p>
          <a:p>
            <a:pPr marL="266700" lvl="1" indent="-177800">
              <a:buClr>
                <a:schemeClr val="tx1"/>
              </a:buClr>
              <a:buSzPct val="80000"/>
              <a:tabLst>
                <a:tab pos="1612900" algn="l"/>
              </a:tabLst>
            </a:pPr>
            <a:r>
              <a:rPr lang="de-DE" sz="1600" dirty="0"/>
              <a:t>	                 </a:t>
            </a:r>
            <a:r>
              <a:rPr lang="de-DE" sz="1600" dirty="0" smtClean="0"/>
              <a:t>	Verkehrszusammensetzung</a:t>
            </a:r>
            <a:r>
              <a:rPr lang="de-DE" sz="1600" dirty="0"/>
              <a:t>, Gesamtgewichts-</a:t>
            </a:r>
          </a:p>
          <a:p>
            <a:pPr marL="266700" lvl="1" indent="-177800">
              <a:buClr>
                <a:schemeClr val="tx1"/>
              </a:buClr>
              <a:buSzPct val="80000"/>
              <a:tabLst>
                <a:tab pos="1612900" algn="l"/>
              </a:tabLst>
            </a:pPr>
            <a:r>
              <a:rPr lang="de-DE" sz="1600" dirty="0"/>
              <a:t>		</a:t>
            </a:r>
            <a:r>
              <a:rPr lang="de-DE" sz="1600" dirty="0" err="1" smtClean="0"/>
              <a:t>verteilung</a:t>
            </a:r>
            <a:r>
              <a:rPr lang="de-DE" sz="1600" dirty="0" smtClean="0"/>
              <a:t> </a:t>
            </a:r>
            <a:r>
              <a:rPr lang="de-DE" sz="1600" dirty="0"/>
              <a:t>definierter Fahrzeugtypen</a:t>
            </a:r>
          </a:p>
          <a:p>
            <a:pPr marL="266700" lvl="1" indent="-177800">
              <a:spcAft>
                <a:spcPts val="300"/>
              </a:spcAft>
              <a:buSzPct val="120000"/>
              <a:buFont typeface="Arial" charset="0"/>
              <a:buChar char="•"/>
            </a:pPr>
            <a:endParaRPr lang="de-DE" sz="1600" dirty="0"/>
          </a:p>
          <a:p>
            <a:pPr marL="266700" lvl="1" indent="-177800">
              <a:buSzPct val="120000"/>
              <a:buFont typeface="Arial" charset="0"/>
              <a:buChar char="•"/>
            </a:pPr>
            <a:r>
              <a:rPr lang="de-DE" sz="1600" dirty="0"/>
              <a:t>Eigenüberwachung</a:t>
            </a:r>
          </a:p>
          <a:p>
            <a:pPr marL="266700" lvl="1" indent="-177800">
              <a:buClr>
                <a:schemeClr val="tx1"/>
              </a:buClr>
              <a:buSzPct val="80000"/>
              <a:buFont typeface="Wingdings" pitchFamily="2" charset="2"/>
              <a:buChar char="§"/>
            </a:pPr>
            <a:r>
              <a:rPr lang="de-DE" sz="1600" dirty="0"/>
              <a:t>Schwingverhalten</a:t>
            </a:r>
          </a:p>
          <a:p>
            <a:pPr marL="266700" lvl="1" indent="-177800">
              <a:buClr>
                <a:schemeClr val="tx1"/>
              </a:buClr>
              <a:buSzPct val="80000"/>
              <a:buFont typeface="Wingdings" pitchFamily="2" charset="2"/>
              <a:buChar char="§"/>
            </a:pPr>
            <a:r>
              <a:rPr lang="de-DE" sz="1600" dirty="0"/>
              <a:t>Vorspannung der der </a:t>
            </a:r>
            <a:r>
              <a:rPr lang="de-DE" sz="1600" dirty="0" err="1"/>
              <a:t>Elastomerfedern</a:t>
            </a:r>
            <a:endParaRPr lang="de-DE" sz="1600" dirty="0"/>
          </a:p>
          <a:p>
            <a:pPr marL="266700" lvl="1" indent="-177800">
              <a:buClr>
                <a:schemeClr val="tx1"/>
              </a:buClr>
              <a:buSzPct val="80000"/>
              <a:buFont typeface="Wingdings" pitchFamily="2" charset="2"/>
              <a:buChar char="§"/>
            </a:pPr>
            <a:r>
              <a:rPr lang="de-DE" sz="1600" dirty="0" smtClean="0"/>
              <a:t>Spaltweiten</a:t>
            </a:r>
            <a:endParaRPr lang="de-DE" sz="1600" dirty="0"/>
          </a:p>
          <a:p>
            <a:pPr marL="177800" indent="-177800">
              <a:lnSpc>
                <a:spcPct val="120000"/>
              </a:lnSpc>
              <a:buSzPct val="120000"/>
            </a:pPr>
            <a:r>
              <a:rPr lang="de-DE" sz="1800" dirty="0"/>
              <a:t>		</a:t>
            </a:r>
          </a:p>
          <a:p>
            <a:pPr marL="177800" indent="-177800">
              <a:lnSpc>
                <a:spcPct val="120000"/>
              </a:lnSpc>
              <a:buSzPct val="120000"/>
              <a:buFont typeface="Arial" charset="0"/>
              <a:buChar char="•"/>
            </a:pPr>
            <a:endParaRPr lang="de-DE" sz="1600" dirty="0"/>
          </a:p>
          <a:p>
            <a:pPr marL="177800" indent="-177800" eaLnBrk="0" hangingPunct="0">
              <a:lnSpc>
                <a:spcPct val="120000"/>
              </a:lnSpc>
              <a:spcBef>
                <a:spcPct val="20000"/>
              </a:spcBef>
              <a:buClr>
                <a:srgbClr val="55B631"/>
              </a:buClr>
              <a:buSzPct val="120000"/>
              <a:buFont typeface="Verdana" pitchFamily="34" charset="0"/>
              <a:buChar char="•"/>
            </a:pPr>
            <a:endParaRPr lang="de-DE" dirty="0"/>
          </a:p>
        </p:txBody>
      </p:sp>
      <p:pic>
        <p:nvPicPr>
          <p:cNvPr id="31748" name="Picture 4"/>
          <p:cNvPicPr>
            <a:picLocks noChangeAspect="1" noChangeArrowheads="1"/>
          </p:cNvPicPr>
          <p:nvPr/>
        </p:nvPicPr>
        <p:blipFill>
          <a:blip r:embed="rId3" cstate="print"/>
          <a:srcRect t="5971" r="5949"/>
          <a:stretch>
            <a:fillRect/>
          </a:stretch>
        </p:blipFill>
        <p:spPr bwMode="auto">
          <a:xfrm>
            <a:off x="6786563" y="4191001"/>
            <a:ext cx="2120900" cy="2123017"/>
          </a:xfrm>
          <a:prstGeom prst="rect">
            <a:avLst/>
          </a:prstGeom>
          <a:noFill/>
          <a:ln w="9525">
            <a:noFill/>
            <a:miter lim="800000"/>
            <a:headEnd/>
            <a:tailEnd/>
          </a:ln>
        </p:spPr>
      </p:pic>
      <p:pic>
        <p:nvPicPr>
          <p:cNvPr id="31749" name="Picture 6"/>
          <p:cNvPicPr>
            <a:picLocks noChangeAspect="1" noChangeArrowheads="1"/>
          </p:cNvPicPr>
          <p:nvPr/>
        </p:nvPicPr>
        <p:blipFill>
          <a:blip r:embed="rId4" cstate="print">
            <a:clrChange>
              <a:clrFrom>
                <a:srgbClr val="FFFFFF"/>
              </a:clrFrom>
              <a:clrTo>
                <a:srgbClr val="FFFFFF">
                  <a:alpha val="0"/>
                </a:srgbClr>
              </a:clrTo>
            </a:clrChange>
          </a:blip>
          <a:srcRect l="63393" t="38499" r="29913" b="50301"/>
          <a:stretch>
            <a:fillRect/>
          </a:stretch>
        </p:blipFill>
        <p:spPr bwMode="auto">
          <a:xfrm>
            <a:off x="7480300" y="2381251"/>
            <a:ext cx="1377950" cy="1729316"/>
          </a:xfrm>
          <a:prstGeom prst="rect">
            <a:avLst/>
          </a:prstGeom>
          <a:noFill/>
          <a:ln w="9525">
            <a:noFill/>
            <a:miter lim="800000"/>
            <a:headEnd/>
            <a:tailEnd/>
          </a:ln>
        </p:spPr>
      </p:pic>
      <p:pic>
        <p:nvPicPr>
          <p:cNvPr id="9" name="Grafik 7" descr="MAU_logo_RGB_highRes_orange_black.jpg"/>
          <p:cNvPicPr>
            <a:picLocks noChangeAspect="1"/>
          </p:cNvPicPr>
          <p:nvPr/>
        </p:nvPicPr>
        <p:blipFill>
          <a:blip r:embed="rId5" cstate="print"/>
          <a:srcRect t="22037" b="-620"/>
          <a:stretch>
            <a:fillRect/>
          </a:stretch>
        </p:blipFill>
        <p:spPr bwMode="auto">
          <a:xfrm>
            <a:off x="7681039" y="740701"/>
            <a:ext cx="1243887" cy="453099"/>
          </a:xfrm>
          <a:prstGeom prst="rect">
            <a:avLst/>
          </a:prstGeom>
          <a:solidFill>
            <a:schemeClr val="bg1"/>
          </a:solidFill>
          <a:ln w="9525">
            <a:noFill/>
            <a:miter lim="800000"/>
            <a:headEnd/>
            <a:tailEnd/>
          </a:ln>
        </p:spPr>
      </p:pic>
      <p:sp>
        <p:nvSpPr>
          <p:cNvPr id="13"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r>
              <a:rPr kumimoji="0" lang="de-DE" sz="1200" b="0" i="0" u="none" strike="noStrike" kern="1200" cap="none" spc="0" normalizeH="0" baseline="0" noProof="0" dirty="0" smtClean="0">
                <a:ln>
                  <a:noFill/>
                </a:ln>
                <a:solidFill>
                  <a:schemeClr val="tx1"/>
                </a:solidFill>
                <a:effectLst/>
                <a:uLnTx/>
                <a:uFillTx/>
                <a:latin typeface="+mn-lt"/>
                <a:ea typeface="+mn-ea"/>
                <a:cs typeface="Arial" pitchFamily="34" charset="0"/>
              </a:rPr>
              <a:t>/17</a:t>
            </a:r>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10" name="Fußzeilenplatzhalter 39"/>
          <p:cNvSpPr txBox="1">
            <a:spLocks/>
          </p:cNvSpPr>
          <p:nvPr/>
        </p:nvSpPr>
        <p:spPr bwMode="auto">
          <a:xfrm>
            <a:off x="6831013" y="6309320"/>
            <a:ext cx="122336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smtClean="0">
                <a:ln>
                  <a:noFill/>
                </a:ln>
                <a:solidFill>
                  <a:schemeClr val="tx1"/>
                </a:solidFill>
                <a:effectLst/>
                <a:uLnTx/>
                <a:uFillTx/>
                <a:latin typeface="+mn-lt"/>
                <a:ea typeface="+mn-ea"/>
                <a:cs typeface="+mn-cs"/>
              </a:rPr>
              <a:t>Quelle: </a:t>
            </a:r>
            <a:r>
              <a:rPr kumimoji="0" lang="de-DE" sz="1050" b="0" i="0" u="none" strike="noStrike" kern="1200" cap="none" spc="0" normalizeH="0" baseline="0" noProof="0" dirty="0" err="1" smtClean="0">
                <a:ln>
                  <a:noFill/>
                </a:ln>
                <a:solidFill>
                  <a:schemeClr val="tx1"/>
                </a:solidFill>
                <a:effectLst/>
                <a:uLnTx/>
                <a:uFillTx/>
                <a:latin typeface="+mn-lt"/>
                <a:ea typeface="+mn-ea"/>
                <a:cs typeface="+mn-cs"/>
              </a:rPr>
              <a:t>BASt</a:t>
            </a:r>
            <a:endParaRPr kumimoji="0" lang="de-DE" sz="105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11178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3" name="Picture 23"/>
          <p:cNvPicPr>
            <a:picLocks noChangeAspect="1" noChangeArrowheads="1"/>
          </p:cNvPicPr>
          <p:nvPr/>
        </p:nvPicPr>
        <p:blipFill>
          <a:blip r:embed="rId3" cstate="print"/>
          <a:srcRect/>
          <a:stretch>
            <a:fillRect/>
          </a:stretch>
        </p:blipFill>
        <p:spPr bwMode="auto">
          <a:xfrm>
            <a:off x="6444208" y="836712"/>
            <a:ext cx="2435213" cy="1897395"/>
          </a:xfrm>
          <a:prstGeom prst="rect">
            <a:avLst/>
          </a:prstGeom>
          <a:noFill/>
          <a:ln w="9525">
            <a:noFill/>
            <a:miter lim="800000"/>
            <a:headEnd/>
            <a:tailEnd/>
          </a:ln>
        </p:spPr>
      </p:pic>
      <p:sp>
        <p:nvSpPr>
          <p:cNvPr id="18434" name="Titel 1"/>
          <p:cNvSpPr>
            <a:spLocks noGrp="1"/>
          </p:cNvSpPr>
          <p:nvPr>
            <p:ph type="title"/>
          </p:nvPr>
        </p:nvSpPr>
        <p:spPr>
          <a:xfrm>
            <a:off x="457201" y="630767"/>
            <a:ext cx="8435975" cy="685800"/>
          </a:xfrm>
        </p:spPr>
        <p:txBody>
          <a:bodyPr/>
          <a:lstStyle/>
          <a:p>
            <a:r>
              <a:rPr lang="de-DE" smtClean="0"/>
              <a:t>SMART-DECK</a:t>
            </a:r>
          </a:p>
        </p:txBody>
      </p:sp>
      <p:sp>
        <p:nvSpPr>
          <p:cNvPr id="16" name="Textfeld 15"/>
          <p:cNvSpPr txBox="1"/>
          <p:nvPr/>
        </p:nvSpPr>
        <p:spPr>
          <a:xfrm>
            <a:off x="457200" y="1428751"/>
            <a:ext cx="7939088" cy="2046714"/>
          </a:xfrm>
          <a:prstGeom prst="rect">
            <a:avLst/>
          </a:prstGeom>
          <a:noFill/>
        </p:spPr>
        <p:txBody>
          <a:bodyPr>
            <a:spAutoFit/>
          </a:bodyPr>
          <a:lstStyle/>
          <a:p>
            <a:pPr marL="361950" indent="-361950" fontAlgn="auto">
              <a:spcBef>
                <a:spcPts val="0"/>
              </a:spcBef>
              <a:spcAft>
                <a:spcPts val="600"/>
              </a:spcAft>
              <a:buSzPct val="145000"/>
              <a:buFont typeface="Arial" pitchFamily="34" charset="0"/>
              <a:buChar char="•"/>
              <a:defRPr/>
            </a:pPr>
            <a:r>
              <a:rPr lang="de-DE" sz="1600" dirty="0">
                <a:latin typeface="+mn-lt"/>
              </a:rPr>
              <a:t>Zementgebundener Mörtel, bewehrt </a:t>
            </a:r>
            <a:r>
              <a:rPr lang="de-DE" sz="1600" dirty="0" smtClean="0">
                <a:latin typeface="+mn-lt"/>
              </a:rPr>
              <a:t>durch</a:t>
            </a:r>
            <a:br>
              <a:rPr lang="de-DE" sz="1600" dirty="0" smtClean="0">
                <a:latin typeface="+mn-lt"/>
              </a:rPr>
            </a:br>
            <a:r>
              <a:rPr lang="de-DE" sz="1600" dirty="0" smtClean="0">
                <a:latin typeface="+mn-lt"/>
              </a:rPr>
              <a:t>epoxidharzgetränkte </a:t>
            </a:r>
            <a:r>
              <a:rPr lang="de-DE" sz="1600" dirty="0" err="1">
                <a:latin typeface="+mn-lt"/>
              </a:rPr>
              <a:t>Carbonfasermatten</a:t>
            </a:r>
            <a:endParaRPr lang="de-DE" sz="1600" dirty="0">
              <a:latin typeface="+mn-lt"/>
            </a:endParaRPr>
          </a:p>
          <a:p>
            <a:pPr marL="361950" indent="-361950" fontAlgn="auto">
              <a:spcBef>
                <a:spcPts val="0"/>
              </a:spcBef>
              <a:spcAft>
                <a:spcPts val="600"/>
              </a:spcAft>
              <a:buSzPct val="145000"/>
              <a:buFont typeface="Arial" pitchFamily="34" charset="0"/>
              <a:buChar char="•"/>
              <a:defRPr/>
            </a:pPr>
            <a:r>
              <a:rPr lang="de-DE" sz="1600" dirty="0">
                <a:latin typeface="+mn-lt"/>
              </a:rPr>
              <a:t>Bestimmung des elektrischen Widerstands </a:t>
            </a:r>
            <a:r>
              <a:rPr lang="de-DE" sz="1600" dirty="0" smtClean="0">
                <a:latin typeface="+mn-lt"/>
              </a:rPr>
              <a:t/>
            </a:r>
            <a:br>
              <a:rPr lang="de-DE" sz="1600" dirty="0" smtClean="0">
                <a:latin typeface="+mn-lt"/>
              </a:rPr>
            </a:br>
            <a:r>
              <a:rPr lang="de-DE" sz="1600" dirty="0" smtClean="0">
                <a:latin typeface="+mn-lt"/>
              </a:rPr>
              <a:t>zwischen </a:t>
            </a:r>
            <a:r>
              <a:rPr lang="de-DE" sz="1600" dirty="0">
                <a:latin typeface="+mn-lt"/>
              </a:rPr>
              <a:t>den </a:t>
            </a:r>
            <a:r>
              <a:rPr lang="de-DE" sz="1600" dirty="0" err="1">
                <a:latin typeface="+mn-lt"/>
              </a:rPr>
              <a:t>Carbonfasermatten</a:t>
            </a:r>
            <a:endParaRPr lang="de-DE" sz="1600" dirty="0">
              <a:latin typeface="+mn-lt"/>
            </a:endParaRPr>
          </a:p>
          <a:p>
            <a:pPr marL="361950" indent="-361950" fontAlgn="auto">
              <a:spcBef>
                <a:spcPts val="0"/>
              </a:spcBef>
              <a:spcAft>
                <a:spcPts val="600"/>
              </a:spcAft>
              <a:buSzPct val="145000"/>
              <a:buFont typeface="Arial" pitchFamily="34" charset="0"/>
              <a:buChar char="•"/>
              <a:defRPr/>
            </a:pPr>
            <a:r>
              <a:rPr lang="de-DE" sz="1600" dirty="0">
                <a:latin typeface="+mn-lt"/>
              </a:rPr>
              <a:t>Ableitung des Feuchtegehalts im Mörtel anhand von </a:t>
            </a:r>
            <a:r>
              <a:rPr lang="de-DE" sz="1600" dirty="0" err="1">
                <a:latin typeface="+mn-lt"/>
              </a:rPr>
              <a:t>Kalibrierkurven</a:t>
            </a:r>
            <a:endParaRPr lang="de-DE" sz="1600" dirty="0">
              <a:latin typeface="+mn-lt"/>
            </a:endParaRPr>
          </a:p>
          <a:p>
            <a:pPr marL="361950" indent="-361950" fontAlgn="auto">
              <a:spcBef>
                <a:spcPts val="0"/>
              </a:spcBef>
              <a:spcAft>
                <a:spcPts val="0"/>
              </a:spcAft>
              <a:buSzPct val="145000"/>
              <a:buFont typeface="Arial" pitchFamily="34" charset="0"/>
              <a:buChar char="•"/>
              <a:defRPr/>
            </a:pPr>
            <a:r>
              <a:rPr lang="de-DE" sz="1600" dirty="0" smtClean="0">
                <a:latin typeface="+mn-lt"/>
              </a:rPr>
              <a:t>Monitoring </a:t>
            </a:r>
            <a:r>
              <a:rPr lang="de-DE" sz="1600" dirty="0">
                <a:latin typeface="+mn-lt"/>
              </a:rPr>
              <a:t>des Feuchtegehalts in der Fahrbahnplatte</a:t>
            </a:r>
          </a:p>
          <a:p>
            <a:pPr marL="361950" indent="-361950" fontAlgn="auto">
              <a:spcBef>
                <a:spcPts val="0"/>
              </a:spcBef>
              <a:spcAft>
                <a:spcPts val="0"/>
              </a:spcAft>
              <a:buSzPct val="145000"/>
              <a:defRPr/>
            </a:pPr>
            <a:r>
              <a:rPr lang="de-DE" sz="1600" dirty="0">
                <a:latin typeface="+mn-lt"/>
              </a:rPr>
              <a:t>	      Erfassung von Undichtigkeiten in der Abdichtung</a:t>
            </a:r>
          </a:p>
        </p:txBody>
      </p:sp>
      <p:pic>
        <p:nvPicPr>
          <p:cNvPr id="18438" name="Picture 4"/>
          <p:cNvPicPr>
            <a:picLocks noChangeAspect="1" noChangeArrowheads="1"/>
          </p:cNvPicPr>
          <p:nvPr/>
        </p:nvPicPr>
        <p:blipFill>
          <a:blip r:embed="rId4" cstate="print"/>
          <a:srcRect/>
          <a:stretch>
            <a:fillRect/>
          </a:stretch>
        </p:blipFill>
        <p:spPr bwMode="auto">
          <a:xfrm>
            <a:off x="6511926" y="4180418"/>
            <a:ext cx="2346325" cy="2190749"/>
          </a:xfrm>
          <a:prstGeom prst="rect">
            <a:avLst/>
          </a:prstGeom>
          <a:noFill/>
          <a:ln w="9525">
            <a:noFill/>
            <a:miter lim="800000"/>
            <a:headEnd/>
            <a:tailEnd/>
          </a:ln>
        </p:spPr>
      </p:pic>
      <p:grpSp>
        <p:nvGrpSpPr>
          <p:cNvPr id="2" name="Gruppieren 58"/>
          <p:cNvGrpSpPr>
            <a:grpSpLocks/>
          </p:cNvGrpSpPr>
          <p:nvPr/>
        </p:nvGrpSpPr>
        <p:grpSpPr bwMode="auto">
          <a:xfrm>
            <a:off x="1071564" y="4191000"/>
            <a:ext cx="2085975" cy="2736851"/>
            <a:chOff x="617481" y="3286130"/>
            <a:chExt cx="2086002" cy="2052638"/>
          </a:xfrm>
        </p:grpSpPr>
        <p:sp>
          <p:nvSpPr>
            <p:cNvPr id="19" name="Rechteck 18"/>
            <p:cNvSpPr/>
            <p:nvPr/>
          </p:nvSpPr>
          <p:spPr bwMode="auto">
            <a:xfrm>
              <a:off x="617481" y="3422973"/>
              <a:ext cx="2086002" cy="391022"/>
            </a:xfrm>
            <a:prstGeom prst="rect">
              <a:avLst/>
            </a:prstGeom>
            <a:solidFill>
              <a:schemeClr val="bg2"/>
            </a:solidFill>
            <a:ln>
              <a:solidFill>
                <a:schemeClr val="bg2"/>
              </a:solidFill>
            </a:ln>
            <a:scene3d>
              <a:camera prst="isometricOffAxis2Top"/>
              <a:lightRig rig="threePt" dir="t"/>
            </a:scene3d>
            <a:sp3d z="-184150" extrusionH="508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grpSp>
          <p:nvGrpSpPr>
            <p:cNvPr id="3" name="Gruppieren 104"/>
            <p:cNvGrpSpPr>
              <a:grpSpLocks/>
            </p:cNvGrpSpPr>
            <p:nvPr/>
          </p:nvGrpSpPr>
          <p:grpSpPr bwMode="auto">
            <a:xfrm>
              <a:off x="743819" y="3286130"/>
              <a:ext cx="1042099" cy="2052638"/>
              <a:chOff x="-601662" y="3304800"/>
              <a:chExt cx="740220" cy="1458152"/>
            </a:xfrm>
          </p:grpSpPr>
          <p:grpSp>
            <p:nvGrpSpPr>
              <p:cNvPr id="4" name="Gruppieren 64"/>
              <p:cNvGrpSpPr/>
              <p:nvPr/>
            </p:nvGrpSpPr>
            <p:grpSpPr>
              <a:xfrm>
                <a:off x="-601662" y="3304800"/>
                <a:ext cx="738000" cy="1285438"/>
                <a:chOff x="1684800" y="3420000"/>
                <a:chExt cx="738000" cy="729080"/>
              </a:xfrm>
              <a:scene3d>
                <a:camera prst="isometricOffAxis2Top"/>
                <a:lightRig rig="threePt" dir="t"/>
              </a:scene3d>
            </p:grpSpPr>
            <p:cxnSp>
              <p:nvCxnSpPr>
                <p:cNvPr id="41" name="Gerade Verbindung 40"/>
                <p:cNvCxnSpPr/>
                <p:nvPr/>
              </p:nvCxnSpPr>
              <p:spPr>
                <a:xfrm>
                  <a:off x="169168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1835696"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1176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1691680" y="3573016"/>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1691680" y="34290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1684800" y="4149080"/>
                  <a:ext cx="738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1979712"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212400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226800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a:off x="1692000" y="3725416"/>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1692000" y="38592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1692000" y="40032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uppieren 78"/>
              <p:cNvGrpSpPr/>
              <p:nvPr/>
            </p:nvGrpSpPr>
            <p:grpSpPr>
              <a:xfrm>
                <a:off x="-599442" y="3477514"/>
                <a:ext cx="738000" cy="1285438"/>
                <a:chOff x="1684800" y="3420000"/>
                <a:chExt cx="738000" cy="729080"/>
              </a:xfrm>
              <a:scene3d>
                <a:camera prst="isometricOffAxis2Top"/>
                <a:lightRig rig="threePt" dir="t"/>
              </a:scene3d>
            </p:grpSpPr>
            <p:cxnSp>
              <p:nvCxnSpPr>
                <p:cNvPr id="29" name="Gerade Verbindung 28"/>
                <p:cNvCxnSpPr/>
                <p:nvPr/>
              </p:nvCxnSpPr>
              <p:spPr>
                <a:xfrm>
                  <a:off x="169168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1835696"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241176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1691680" y="3573016"/>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1691680" y="34290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1684800" y="4149080"/>
                  <a:ext cx="738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1979712"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212400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2268000" y="3420000"/>
                  <a:ext cx="0" cy="720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1692000" y="3725416"/>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1692000" y="38592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1692000" y="4003200"/>
                  <a:ext cx="7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1" name="Gerade Verbindung 20"/>
            <p:cNvCxnSpPr/>
            <p:nvPr/>
          </p:nvCxnSpPr>
          <p:spPr bwMode="auto">
            <a:xfrm>
              <a:off x="1671595" y="4303718"/>
              <a:ext cx="496893" cy="7461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bwMode="auto">
            <a:xfrm>
              <a:off x="1671595" y="4551368"/>
              <a:ext cx="496893" cy="7461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bwMode="auto">
            <a:xfrm>
              <a:off x="2168488" y="4376743"/>
              <a:ext cx="0" cy="271462"/>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6" name="Gruppieren 154"/>
            <p:cNvGrpSpPr>
              <a:grpSpLocks/>
            </p:cNvGrpSpPr>
            <p:nvPr/>
          </p:nvGrpSpPr>
          <p:grpSpPr bwMode="auto">
            <a:xfrm>
              <a:off x="2038284" y="4370846"/>
              <a:ext cx="293260" cy="226555"/>
              <a:chOff x="2105181" y="4165952"/>
              <a:chExt cx="144016" cy="108865"/>
            </a:xfrm>
          </p:grpSpPr>
          <p:sp>
            <p:nvSpPr>
              <p:cNvPr id="25" name="Ellipse 24"/>
              <p:cNvSpPr/>
              <p:nvPr/>
            </p:nvSpPr>
            <p:spPr>
              <a:xfrm>
                <a:off x="2123905" y="4182515"/>
                <a:ext cx="92774" cy="9230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8453" name="Textfeld 153"/>
              <p:cNvSpPr txBox="1">
                <a:spLocks noChangeArrowheads="1"/>
              </p:cNvSpPr>
              <p:nvPr/>
            </p:nvSpPr>
            <p:spPr bwMode="auto">
              <a:xfrm>
                <a:off x="2105181" y="4165952"/>
                <a:ext cx="144016" cy="99828"/>
              </a:xfrm>
              <a:prstGeom prst="rect">
                <a:avLst/>
              </a:prstGeom>
              <a:noFill/>
              <a:ln w="50800">
                <a:noFill/>
                <a:miter lim="800000"/>
                <a:headEnd/>
                <a:tailEnd/>
              </a:ln>
            </p:spPr>
            <p:txBody>
              <a:bodyPr>
                <a:spAutoFit/>
              </a:bodyPr>
              <a:lstStyle/>
              <a:p>
                <a:pPr algn="ctr"/>
                <a:r>
                  <a:rPr lang="el-GR" sz="1200"/>
                  <a:t>Ω</a:t>
                </a:r>
                <a:endParaRPr lang="de-DE" sz="1200"/>
              </a:p>
            </p:txBody>
          </p:sp>
        </p:grpSp>
      </p:grpSp>
      <p:pic>
        <p:nvPicPr>
          <p:cNvPr id="18440" name="Grafik 1"/>
          <p:cNvPicPr>
            <a:picLocks noChangeAspect="1" noChangeArrowheads="1"/>
          </p:cNvPicPr>
          <p:nvPr/>
        </p:nvPicPr>
        <p:blipFill>
          <a:blip r:embed="rId5" cstate="print"/>
          <a:srcRect/>
          <a:stretch>
            <a:fillRect/>
          </a:stretch>
        </p:blipFill>
        <p:spPr bwMode="auto">
          <a:xfrm>
            <a:off x="3714750" y="4248151"/>
            <a:ext cx="2286000" cy="2144183"/>
          </a:xfrm>
          <a:prstGeom prst="rect">
            <a:avLst/>
          </a:prstGeom>
          <a:noFill/>
          <a:ln w="9525">
            <a:noFill/>
            <a:miter lim="800000"/>
            <a:headEnd/>
            <a:tailEnd/>
          </a:ln>
        </p:spPr>
      </p:pic>
      <p:sp>
        <p:nvSpPr>
          <p:cNvPr id="54" name="Pfeil nach rechts 53"/>
          <p:cNvSpPr/>
          <p:nvPr/>
        </p:nvSpPr>
        <p:spPr>
          <a:xfrm>
            <a:off x="3357564" y="5154084"/>
            <a:ext cx="287337" cy="2878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5" name="Pfeil nach rechts 54"/>
          <p:cNvSpPr/>
          <p:nvPr/>
        </p:nvSpPr>
        <p:spPr>
          <a:xfrm>
            <a:off x="6069014" y="5166784"/>
            <a:ext cx="288925" cy="2878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8444" name="Picture 24"/>
          <p:cNvPicPr>
            <a:picLocks noChangeAspect="1" noChangeArrowheads="1"/>
          </p:cNvPicPr>
          <p:nvPr/>
        </p:nvPicPr>
        <p:blipFill>
          <a:blip r:embed="rId6" cstate="print"/>
          <a:srcRect/>
          <a:stretch>
            <a:fillRect/>
          </a:stretch>
        </p:blipFill>
        <p:spPr bwMode="auto">
          <a:xfrm>
            <a:off x="5220072" y="666751"/>
            <a:ext cx="1414488" cy="696383"/>
          </a:xfrm>
          <a:prstGeom prst="rect">
            <a:avLst/>
          </a:prstGeom>
          <a:noFill/>
          <a:ln w="9525">
            <a:noFill/>
            <a:miter lim="800000"/>
            <a:headEnd/>
            <a:tailEnd/>
          </a:ln>
        </p:spPr>
      </p:pic>
      <p:sp>
        <p:nvSpPr>
          <p:cNvPr id="60" name="Pfeil nach rechts 59"/>
          <p:cNvSpPr/>
          <p:nvPr/>
        </p:nvSpPr>
        <p:spPr>
          <a:xfrm>
            <a:off x="928689" y="3761317"/>
            <a:ext cx="287337" cy="2878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8" name="Foliennummernplatzhalter 38"/>
          <p:cNvSpPr txBox="1">
            <a:spLocks/>
          </p:cNvSpPr>
          <p:nvPr/>
        </p:nvSpPr>
        <p:spPr>
          <a:xfrm>
            <a:off x="6831013" y="6409267"/>
            <a:ext cx="2133600" cy="476251"/>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82B4F3-54C4-4E51-A9DE-1FBED4082145}" type="slidenum">
              <a:rPr kumimoji="0" lang="de-DE"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53" name="Fußzeilenplatzhalter 39"/>
          <p:cNvSpPr txBox="1">
            <a:spLocks/>
          </p:cNvSpPr>
          <p:nvPr/>
        </p:nvSpPr>
        <p:spPr bwMode="auto">
          <a:xfrm>
            <a:off x="6831013" y="6309320"/>
            <a:ext cx="1223367"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50" b="0" i="0" u="none" strike="noStrike" kern="1200" cap="none" spc="0" normalizeH="0" baseline="0" noProof="0" dirty="0" smtClean="0">
                <a:ln>
                  <a:noFill/>
                </a:ln>
                <a:solidFill>
                  <a:schemeClr val="tx1"/>
                </a:solidFill>
                <a:effectLst/>
                <a:uLnTx/>
                <a:uFillTx/>
                <a:latin typeface="+mn-lt"/>
                <a:ea typeface="+mn-ea"/>
                <a:cs typeface="+mn-cs"/>
              </a:rPr>
              <a:t>Quelle: </a:t>
            </a:r>
            <a:r>
              <a:rPr kumimoji="0" lang="de-DE" sz="1050" b="0" i="0" u="none" strike="noStrike" kern="1200" cap="none" spc="0" normalizeH="0" baseline="0" noProof="0" dirty="0" err="1" smtClean="0">
                <a:ln>
                  <a:noFill/>
                </a:ln>
                <a:solidFill>
                  <a:schemeClr val="tx1"/>
                </a:solidFill>
                <a:effectLst/>
                <a:uLnTx/>
                <a:uFillTx/>
                <a:latin typeface="+mn-lt"/>
                <a:ea typeface="+mn-ea"/>
                <a:cs typeface="+mn-cs"/>
              </a:rPr>
              <a:t>BASt</a:t>
            </a:r>
            <a:endParaRPr kumimoji="0" lang="de-DE" sz="105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42031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Forschung mFUND</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smtClean="0"/>
              <a:t>PROFI AG</a:t>
            </a:r>
          </a:p>
          <a:p>
            <a:pPr marL="342900" indent="-342900">
              <a:buFont typeface="Arial" panose="020B0604020202020204" pitchFamily="34" charset="0"/>
              <a:buChar char="•"/>
            </a:pPr>
            <a:r>
              <a:rPr lang="de-DE" dirty="0" err="1" smtClean="0"/>
              <a:t>BrAssMan</a:t>
            </a:r>
            <a:endParaRPr lang="de-DE" dirty="0" smtClean="0"/>
          </a:p>
          <a:p>
            <a:pPr marL="342900" indent="-342900">
              <a:buFont typeface="Arial" panose="020B0604020202020204" pitchFamily="34" charset="0"/>
              <a:buChar char="•"/>
            </a:pPr>
            <a:r>
              <a:rPr lang="de-DE" dirty="0" smtClean="0"/>
              <a:t>OSIMAB</a:t>
            </a:r>
          </a:p>
          <a:p>
            <a:pPr marL="342900" indent="-342900">
              <a:buFont typeface="Arial" panose="020B0604020202020204" pitchFamily="34" charset="0"/>
              <a:buChar char="•"/>
            </a:pPr>
            <a:r>
              <a:rPr lang="de-DE" dirty="0" smtClean="0"/>
              <a:t>DROVA (Drohnen) mit RWTH  Aachen </a:t>
            </a:r>
          </a:p>
          <a:p>
            <a:pPr marL="342900" indent="-342900">
              <a:buFont typeface="Arial" panose="020B0604020202020204" pitchFamily="34" charset="0"/>
              <a:buChar char="•"/>
            </a:pPr>
            <a:r>
              <a:rPr lang="de-DE" dirty="0"/>
              <a:t>BIM/ </a:t>
            </a:r>
            <a:r>
              <a:rPr lang="de-DE" dirty="0" smtClean="0"/>
              <a:t>Instandhaltungs-management (viele Projekte)</a:t>
            </a:r>
          </a:p>
          <a:p>
            <a:pPr marL="342900" indent="-342900">
              <a:buFont typeface="Arial" panose="020B0604020202020204" pitchFamily="34" charset="0"/>
              <a:buChar char="•"/>
            </a:pPr>
            <a:r>
              <a:rPr lang="de-DE" dirty="0" smtClean="0"/>
              <a:t>Drohnen mit automatischer Schadenserkennung (viele Projekte</a:t>
            </a:r>
            <a:r>
              <a:rPr lang="de-DE" smtClean="0"/>
              <a:t>)  	Uni Weimar </a:t>
            </a:r>
            <a:endParaRPr lang="de-DE" dirty="0" smtClean="0"/>
          </a:p>
          <a:p>
            <a:pPr marL="342900" indent="-342900">
              <a:buFont typeface="Arial" panose="020B0604020202020204" pitchFamily="34" charset="0"/>
              <a:buChar char="•"/>
            </a:pPr>
            <a:endParaRPr lang="de-DE"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35</a:t>
            </a:fld>
            <a:endParaRPr lang="de-DE" dirty="0"/>
          </a:p>
        </p:txBody>
      </p:sp>
    </p:spTree>
    <p:extLst>
      <p:ext uri="{BB962C8B-B14F-4D97-AF65-F5344CB8AC3E}">
        <p14:creationId xmlns:p14="http://schemas.microsoft.com/office/powerpoint/2010/main" val="1679783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bwMode="auto">
          <a:xfrm>
            <a:off x="179512" y="332656"/>
            <a:ext cx="9144000" cy="838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200" b="1" dirty="0"/>
              <a:t>Einflussfaktoren, Verfahrensgrenzen des Monitoring</a:t>
            </a:r>
          </a:p>
        </p:txBody>
      </p:sp>
      <p:sp>
        <p:nvSpPr>
          <p:cNvPr id="875523" name="Rectangle 3"/>
          <p:cNvSpPr>
            <a:spLocks noGrp="1" noChangeArrowheads="1"/>
          </p:cNvSpPr>
          <p:nvPr>
            <p:ph type="body" idx="1"/>
          </p:nvPr>
        </p:nvSpPr>
        <p:spPr bwMode="auto">
          <a:xfrm>
            <a:off x="251520" y="1412776"/>
            <a:ext cx="8686800" cy="4648200"/>
          </a:xfrm>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ct val="0"/>
              </a:spcBef>
              <a:spcAft>
                <a:spcPct val="50000"/>
              </a:spcAft>
              <a:buFont typeface="Arial" panose="020B0604020202020204" pitchFamily="34" charset="0"/>
              <a:buChar char="•"/>
            </a:pPr>
            <a:r>
              <a:rPr lang="de-DE" altLang="de-DE" sz="2000" dirty="0"/>
              <a:t>Monitoring </a:t>
            </a:r>
            <a:r>
              <a:rPr lang="de-DE" altLang="de-DE" sz="2000" b="1" dirty="0"/>
              <a:t>kann Bauwerksprüfung </a:t>
            </a:r>
            <a:r>
              <a:rPr lang="de-DE" altLang="de-DE" sz="2000" dirty="0"/>
              <a:t>nach DIN 1076 </a:t>
            </a:r>
            <a:r>
              <a:rPr lang="de-DE" altLang="de-DE" sz="2000" b="1" dirty="0"/>
              <a:t>nicht ersetzen</a:t>
            </a:r>
          </a:p>
          <a:p>
            <a:pPr marL="342900" indent="-342900">
              <a:spcBef>
                <a:spcPct val="0"/>
              </a:spcBef>
              <a:spcAft>
                <a:spcPct val="50000"/>
              </a:spcAft>
              <a:buFont typeface="Arial" panose="020B0604020202020204" pitchFamily="34" charset="0"/>
              <a:buChar char="•"/>
            </a:pPr>
            <a:r>
              <a:rPr lang="de-DE" altLang="de-DE" sz="2000" dirty="0"/>
              <a:t>Ergänzender Einsatz im Rahmen der OSA zur Unterstützung der Erhaltungsplanung kann zielführend sein</a:t>
            </a:r>
          </a:p>
          <a:p>
            <a:pPr marL="342900" indent="-342900">
              <a:spcBef>
                <a:spcPct val="0"/>
              </a:spcBef>
              <a:spcAft>
                <a:spcPct val="50000"/>
              </a:spcAft>
              <a:buFont typeface="Arial" panose="020B0604020202020204" pitchFamily="34" charset="0"/>
              <a:buChar char="•"/>
            </a:pPr>
            <a:r>
              <a:rPr lang="de-DE" altLang="de-DE" sz="2000" dirty="0"/>
              <a:t>Unwägbarkeiten bei komplexen Strukturen, Erfolg ist abhängig vom Detailbezug der Messungen, in jedem Fall Schwachstellen-Identifikation</a:t>
            </a:r>
          </a:p>
          <a:p>
            <a:pPr marL="342900" indent="-342900">
              <a:spcBef>
                <a:spcPct val="0"/>
              </a:spcBef>
              <a:spcAft>
                <a:spcPct val="50000"/>
              </a:spcAft>
              <a:buFont typeface="Arial" panose="020B0604020202020204" pitchFamily="34" charset="0"/>
              <a:buChar char="•"/>
            </a:pPr>
            <a:r>
              <a:rPr lang="de-DE" altLang="de-DE" sz="2000" dirty="0"/>
              <a:t>Hohe Anforderungen an Sachverstand der Ausführenden (konstruktiver Ingenieurbau, Bauwerksprüfung, Messtechnik)</a:t>
            </a:r>
          </a:p>
          <a:p>
            <a:pPr marL="342900" indent="-342900">
              <a:spcBef>
                <a:spcPct val="0"/>
              </a:spcBef>
              <a:spcAft>
                <a:spcPct val="50000"/>
              </a:spcAft>
              <a:buFont typeface="Arial" panose="020B0604020202020204" pitchFamily="34" charset="0"/>
              <a:buChar char="•"/>
            </a:pPr>
            <a:r>
              <a:rPr lang="de-DE" altLang="de-DE" sz="2000" dirty="0"/>
              <a:t>Zuverlässigkeit der Messungen, Messdatenverarbeitung und Auswertung ist sicherzustellen (u. a. unplanmäßige Einwirkungen, Vandalismus)</a:t>
            </a:r>
          </a:p>
          <a:p>
            <a:pPr marL="342900" indent="-342900">
              <a:spcBef>
                <a:spcPct val="0"/>
              </a:spcBef>
              <a:spcAft>
                <a:spcPct val="25000"/>
              </a:spcAft>
              <a:buFont typeface="Arial" panose="020B0604020202020204" pitchFamily="34" charset="0"/>
              <a:buChar char="•"/>
            </a:pPr>
            <a:r>
              <a:rPr lang="de-DE" altLang="de-DE" sz="2000" dirty="0"/>
              <a:t>Fachtechnische Begleitung und Dokumentation der Anwendung</a:t>
            </a:r>
          </a:p>
        </p:txBody>
      </p:sp>
    </p:spTree>
    <p:extLst>
      <p:ext uri="{BB962C8B-B14F-4D97-AF65-F5344CB8AC3E}">
        <p14:creationId xmlns:p14="http://schemas.microsoft.com/office/powerpoint/2010/main" val="23185181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899592" y="1268760"/>
            <a:ext cx="7380288" cy="749300"/>
          </a:xfrm>
        </p:spPr>
        <p:txBody>
          <a:bodyPr/>
          <a:lstStyle/>
          <a:p>
            <a:pPr eaLnBrk="1" hangingPunct="1"/>
            <a:r>
              <a:rPr lang="de-DE" altLang="de-DE" dirty="0" smtClean="0"/>
              <a:t>Gliederung des Vortrages</a:t>
            </a:r>
          </a:p>
        </p:txBody>
      </p:sp>
      <p:sp>
        <p:nvSpPr>
          <p:cNvPr id="7171" name="Inhaltsplatzhalter 2"/>
          <p:cNvSpPr>
            <a:spLocks noGrp="1"/>
          </p:cNvSpPr>
          <p:nvPr>
            <p:ph idx="1"/>
          </p:nvPr>
        </p:nvSpPr>
        <p:spPr>
          <a:xfrm>
            <a:off x="863600" y="2132856"/>
            <a:ext cx="7380288" cy="3312368"/>
          </a:xfrm>
        </p:spPr>
        <p:txBody>
          <a:bodyPr/>
          <a:lstStyle/>
          <a:p>
            <a:pPr>
              <a:defRPr/>
            </a:pPr>
            <a:endParaRPr lang="de-DE" sz="2000" b="1" dirty="0"/>
          </a:p>
          <a:p>
            <a:pPr>
              <a:buFont typeface="Arial" pitchFamily="34" charset="0"/>
              <a:buChar char="•"/>
              <a:defRPr/>
            </a:pPr>
            <a:r>
              <a:rPr lang="de-DE" sz="2000" dirty="0" smtClean="0"/>
              <a:t>  Stand </a:t>
            </a:r>
            <a:r>
              <a:rPr lang="de-DE" sz="2000" dirty="0"/>
              <a:t>der Nachrechnung und </a:t>
            </a:r>
            <a:r>
              <a:rPr lang="de-DE" sz="2000" dirty="0" smtClean="0"/>
              <a:t>Brückenmodernisierung</a:t>
            </a:r>
          </a:p>
          <a:p>
            <a:pPr>
              <a:buFont typeface="Arial" pitchFamily="34" charset="0"/>
              <a:buChar char="•"/>
              <a:defRPr/>
            </a:pPr>
            <a:endParaRPr lang="de-DE" dirty="0"/>
          </a:p>
          <a:p>
            <a:pPr>
              <a:buFont typeface="Arial" pitchFamily="34" charset="0"/>
              <a:buChar char="•"/>
              <a:defRPr/>
            </a:pPr>
            <a:r>
              <a:rPr lang="de-DE" dirty="0" smtClean="0"/>
              <a:t> </a:t>
            </a:r>
            <a:r>
              <a:rPr lang="de-DE" dirty="0"/>
              <a:t> </a:t>
            </a:r>
            <a:r>
              <a:rPr lang="de-DE" dirty="0" smtClean="0"/>
              <a:t>Europäisches Brückenforum</a:t>
            </a:r>
          </a:p>
          <a:p>
            <a:pPr>
              <a:buFont typeface="Arial" pitchFamily="34" charset="0"/>
              <a:buChar char="•"/>
              <a:defRPr/>
            </a:pPr>
            <a:endParaRPr lang="de-DE" dirty="0"/>
          </a:p>
          <a:p>
            <a:pPr lvl="1">
              <a:defRPr/>
            </a:pPr>
            <a:r>
              <a:rPr lang="de-DE" dirty="0" smtClean="0"/>
              <a:t>Neue </a:t>
            </a:r>
            <a:r>
              <a:rPr lang="de-DE" dirty="0"/>
              <a:t>Regelungen bei der </a:t>
            </a:r>
            <a:r>
              <a:rPr lang="de-DE" dirty="0" smtClean="0"/>
              <a:t>Bauwerkserhaltung</a:t>
            </a:r>
          </a:p>
          <a:p>
            <a:pPr>
              <a:defRPr/>
            </a:pPr>
            <a:endParaRPr lang="de-DE" sz="2000" b="1" dirty="0" smtClean="0"/>
          </a:p>
          <a:p>
            <a:pPr>
              <a:buFont typeface="Arial" pitchFamily="34" charset="0"/>
              <a:buChar char="•"/>
              <a:defRPr/>
            </a:pPr>
            <a:r>
              <a:rPr lang="de-DE" dirty="0" smtClean="0"/>
              <a:t>  Monitoring / </a:t>
            </a:r>
            <a:r>
              <a:rPr lang="de-DE" dirty="0" smtClean="0"/>
              <a:t>Sensorik</a:t>
            </a:r>
          </a:p>
          <a:p>
            <a:pPr>
              <a:buFont typeface="Arial" pitchFamily="34" charset="0"/>
              <a:buChar char="•"/>
              <a:defRPr/>
            </a:pPr>
            <a:endParaRPr lang="de-DE" b="1" dirty="0"/>
          </a:p>
          <a:p>
            <a:pPr>
              <a:buFont typeface="Arial" pitchFamily="34" charset="0"/>
              <a:buChar char="•"/>
              <a:defRPr/>
            </a:pPr>
            <a:r>
              <a:rPr lang="de-DE" dirty="0" smtClean="0"/>
              <a:t>  </a:t>
            </a:r>
            <a:r>
              <a:rPr lang="de-DE" b="1" dirty="0" smtClean="0"/>
              <a:t>Die </a:t>
            </a:r>
            <a:r>
              <a:rPr lang="de-DE" b="1" dirty="0"/>
              <a:t>Autobahngesellschaft des Bundes</a:t>
            </a:r>
            <a:endParaRPr lang="de-DE" b="1" dirty="0" smtClean="0"/>
          </a:p>
          <a:p>
            <a:pPr eaLnBrk="1" hangingPunct="1">
              <a:defRPr/>
            </a:pPr>
            <a:endParaRPr lang="de-DE" dirty="0" smtClean="0"/>
          </a:p>
          <a:p>
            <a:pPr marL="0" indent="0" eaLnBrk="1" hangingPunct="1">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6EA9E8B2-AC91-49C6-BC47-80730741D7D7}" type="slidenum">
              <a:rPr lang="de-DE" smtClean="0"/>
              <a:pPr fontAlgn="base">
                <a:spcBef>
                  <a:spcPct val="0"/>
                </a:spcBef>
                <a:spcAft>
                  <a:spcPct val="0"/>
                </a:spcAft>
                <a:defRPr/>
              </a:pPr>
              <a:t>37</a:t>
            </a:fld>
            <a:endParaRPr lang="de-DE" dirty="0" smtClean="0"/>
          </a:p>
        </p:txBody>
      </p:sp>
    </p:spTree>
    <p:extLst>
      <p:ext uri="{BB962C8B-B14F-4D97-AF65-F5344CB8AC3E}">
        <p14:creationId xmlns:p14="http://schemas.microsoft.com/office/powerpoint/2010/main" val="889474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37" y="404812"/>
            <a:ext cx="8640763" cy="1115976"/>
          </a:xfrm>
        </p:spPr>
        <p:txBody>
          <a:bodyPr/>
          <a:lstStyle/>
          <a:p>
            <a:r>
              <a:rPr lang="de-DE" dirty="0" smtClean="0"/>
              <a:t>Autobahngesellschaft des Bundes (</a:t>
            </a:r>
            <a:r>
              <a:rPr lang="de-DE" dirty="0" err="1" smtClean="0"/>
              <a:t>AdB</a:t>
            </a:r>
            <a:r>
              <a:rPr lang="de-DE" dirty="0" smtClean="0"/>
              <a:t>)</a:t>
            </a:r>
            <a:endParaRPr lang="de-DE" dirty="0"/>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1"/>
          </p:nvPr>
        </p:nvSpPr>
        <p:spPr/>
        <p:txBody>
          <a:bodyPr/>
          <a:lstStyle/>
          <a:p>
            <a:fld id="{CEEEC7DC-69A7-490A-A22F-3ACE3AFE1842}" type="slidenum">
              <a:rPr lang="de-DE" smtClean="0"/>
              <a:pPr/>
              <a:t>38</a:t>
            </a:fld>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6"/>
            <a:ext cx="936501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522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p:custDataLst>
              <p:tags r:id="rId2"/>
            </p:custDataLst>
            <p:extLst>
              <p:ext uri="{D42A27DB-BD31-4B8C-83A1-F6EECF244321}">
                <p14:modId xmlns:p14="http://schemas.microsoft.com/office/powerpoint/2010/main" val="3055468140"/>
              </p:ext>
            </p:extLst>
          </p:nvPr>
        </p:nvGraphicFramePr>
        <p:xfrm>
          <a:off x="1081" y="1440"/>
          <a:ext cx="1081" cy="1441"/>
        </p:xfrm>
        <a:graphic>
          <a:graphicData uri="http://schemas.openxmlformats.org/presentationml/2006/ole">
            <mc:AlternateContent xmlns:mc="http://schemas.openxmlformats.org/markup-compatibility/2006">
              <mc:Choice xmlns:v="urn:schemas-microsoft-com:vml" Requires="v">
                <p:oleObj spid="_x0000_s11268" name="think-cell Folie" r:id="rId5" imgW="353" imgH="354" progId="TCLayout.ActiveDocument.1">
                  <p:embed/>
                </p:oleObj>
              </mc:Choice>
              <mc:Fallback>
                <p:oleObj name="think-cell Folie" r:id="rId5" imgW="353" imgH="354" progId="TCLayout.ActiveDocument.1">
                  <p:embed/>
                  <p:pic>
                    <p:nvPicPr>
                      <p:cNvPr id="0" name=""/>
                      <p:cNvPicPr/>
                      <p:nvPr/>
                    </p:nvPicPr>
                    <p:blipFill>
                      <a:blip r:embed="rId6"/>
                      <a:stretch>
                        <a:fillRect/>
                      </a:stretch>
                    </p:blipFill>
                    <p:spPr>
                      <a:xfrm>
                        <a:off x="1081" y="1440"/>
                        <a:ext cx="1081" cy="1441"/>
                      </a:xfrm>
                      <a:prstGeom prst="rect">
                        <a:avLst/>
                      </a:prstGeom>
                    </p:spPr>
                  </p:pic>
                </p:oleObj>
              </mc:Fallback>
            </mc:AlternateContent>
          </a:graphicData>
        </a:graphic>
      </p:graphicFrame>
      <p:sp>
        <p:nvSpPr>
          <p:cNvPr id="12" name="Rechteck 11" hidden="1"/>
          <p:cNvSpPr/>
          <p:nvPr>
            <p:custDataLst>
              <p:tags r:id="rId3"/>
            </p:custDataLst>
          </p:nvPr>
        </p:nvSpPr>
        <p:spPr>
          <a:xfrm>
            <a:off x="0" y="0"/>
            <a:ext cx="108098" cy="144015"/>
          </a:xfrm>
          <a:prstGeom prst="rect">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endParaRPr lang="de-DE" dirty="0">
              <a:solidFill>
                <a:schemeClr val="tx1"/>
              </a:solidFill>
              <a:latin typeface="Calibri" panose="020F0502020204030204" pitchFamily="34" charset="0"/>
              <a:ea typeface="+mj-ea"/>
              <a:cs typeface="+mj-cs"/>
              <a:sym typeface="Calibri" panose="020F0502020204030204" pitchFamily="34" charset="0"/>
            </a:endParaRPr>
          </a:p>
        </p:txBody>
      </p:sp>
      <p:sp>
        <p:nvSpPr>
          <p:cNvPr id="2" name="Rechteck 1"/>
          <p:cNvSpPr/>
          <p:nvPr/>
        </p:nvSpPr>
        <p:spPr>
          <a:xfrm>
            <a:off x="180476" y="669644"/>
            <a:ext cx="8446382" cy="360588"/>
          </a:xfrm>
          <a:prstGeom prst="rect">
            <a:avLst/>
          </a:prstGeom>
        </p:spPr>
        <p:txBody>
          <a:bodyPr wrap="square" lIns="69714" tIns="34857" rIns="69714" bIns="34857">
            <a:spAutoFit/>
          </a:bodyPr>
          <a:lstStyle/>
          <a:p>
            <a:r>
              <a:rPr lang="de-DE" b="1" dirty="0" smtClean="0"/>
              <a:t>Niederlassungen</a:t>
            </a:r>
            <a:endParaRPr lang="de-DE" sz="800" dirty="0">
              <a:latin typeface="Calibri" panose="020F0502020204030204" pitchFamily="34" charset="0"/>
              <a:ea typeface="Calibri" panose="020F0502020204030204" pitchFamily="34" charset="0"/>
            </a:endParaRPr>
          </a:p>
        </p:txBody>
      </p:sp>
      <p:sp>
        <p:nvSpPr>
          <p:cNvPr id="6" name="Textplatzhalter 4">
            <a:extLst>
              <a:ext uri="{FF2B5EF4-FFF2-40B4-BE49-F238E27FC236}">
                <a16:creationId xmlns="" xmlns:a16="http://schemas.microsoft.com/office/drawing/2014/main" id="{C2DE2376-75D6-4419-BE22-F6A3B91A18AD}"/>
              </a:ext>
            </a:extLst>
          </p:cNvPr>
          <p:cNvSpPr>
            <a:spLocks noGrp="1"/>
          </p:cNvSpPr>
          <p:nvPr>
            <p:ph type="body" sz="quarter" idx="4294967295"/>
          </p:nvPr>
        </p:nvSpPr>
        <p:spPr>
          <a:xfrm>
            <a:off x="180476" y="185869"/>
            <a:ext cx="4555814" cy="420524"/>
          </a:xfrm>
          <a:prstGeom prst="rect">
            <a:avLst/>
          </a:prstGeom>
        </p:spPr>
        <p:txBody>
          <a:bodyPr>
            <a:normAutofit/>
          </a:bodyPr>
          <a:lstStyle/>
          <a:p>
            <a:r>
              <a:rPr lang="de-DE" b="1" dirty="0" smtClean="0">
                <a:solidFill>
                  <a:schemeClr val="bg1"/>
                </a:solidFill>
              </a:rPr>
              <a:t>Die Autobahn GmbH des Bundes</a:t>
            </a:r>
            <a:endParaRPr lang="de-DE" b="1" dirty="0">
              <a:solidFill>
                <a:schemeClr val="bg1"/>
              </a:solidFill>
            </a:endParaRPr>
          </a:p>
        </p:txBody>
      </p:sp>
      <p:pic>
        <p:nvPicPr>
          <p:cNvPr id="10" name="Picture 21" descr="A picture containing text, map&#10;&#10;Description automatically generated">
            <a:extLst>
              <a:ext uri="{FF2B5EF4-FFF2-40B4-BE49-F238E27FC236}">
                <a16:creationId xmlns="" xmlns:a16="http://schemas.microsoft.com/office/drawing/2014/main" id="{077376DA-A17D-457E-993D-2113153C5E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81542" y="55382"/>
            <a:ext cx="5244250" cy="6768338"/>
          </a:xfrm>
          <a:prstGeom prst="rect">
            <a:avLst/>
          </a:prstGeom>
        </p:spPr>
      </p:pic>
      <p:sp>
        <p:nvSpPr>
          <p:cNvPr id="9" name="Abgerundete rechteckige Legende 8"/>
          <p:cNvSpPr/>
          <p:nvPr/>
        </p:nvSpPr>
        <p:spPr>
          <a:xfrm>
            <a:off x="2776484" y="858443"/>
            <a:ext cx="775128" cy="270866"/>
          </a:xfrm>
          <a:prstGeom prst="wedgeRoundRectCallout">
            <a:avLst>
              <a:gd name="adj1" fmla="val 102118"/>
              <a:gd name="adj2" fmla="val 1593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Nord</a:t>
            </a:r>
          </a:p>
        </p:txBody>
      </p:sp>
      <p:sp>
        <p:nvSpPr>
          <p:cNvPr id="14" name="Abgerundete rechteckige Legende 13"/>
          <p:cNvSpPr/>
          <p:nvPr/>
        </p:nvSpPr>
        <p:spPr>
          <a:xfrm>
            <a:off x="2105130" y="1610213"/>
            <a:ext cx="775128" cy="270866"/>
          </a:xfrm>
          <a:prstGeom prst="wedgeRoundRectCallout">
            <a:avLst>
              <a:gd name="adj1" fmla="val 175069"/>
              <a:gd name="adj2" fmla="val 1968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Nordwest</a:t>
            </a:r>
          </a:p>
        </p:txBody>
      </p:sp>
      <p:sp>
        <p:nvSpPr>
          <p:cNvPr id="15" name="Abgerundete rechteckige Legende 14"/>
          <p:cNvSpPr/>
          <p:nvPr/>
        </p:nvSpPr>
        <p:spPr>
          <a:xfrm>
            <a:off x="6394949" y="1492702"/>
            <a:ext cx="1133732" cy="270866"/>
          </a:xfrm>
          <a:prstGeom prst="wedgeRoundRectCallout">
            <a:avLst>
              <a:gd name="adj1" fmla="val -104439"/>
              <a:gd name="adj2" fmla="val 112500"/>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smtClean="0">
                <a:solidFill>
                  <a:schemeClr val="tx1"/>
                </a:solidFill>
              </a:rPr>
              <a:t>NL Nordost </a:t>
            </a:r>
            <a:endParaRPr lang="de-DE" sz="1000" b="1" dirty="0">
              <a:solidFill>
                <a:schemeClr val="tx1"/>
              </a:solidFill>
            </a:endParaRPr>
          </a:p>
        </p:txBody>
      </p:sp>
      <p:sp>
        <p:nvSpPr>
          <p:cNvPr id="16" name="Abgerundete rechteckige Legende 15"/>
          <p:cNvSpPr/>
          <p:nvPr/>
        </p:nvSpPr>
        <p:spPr>
          <a:xfrm>
            <a:off x="5703331" y="2975241"/>
            <a:ext cx="775128" cy="270866"/>
          </a:xfrm>
          <a:prstGeom prst="wedgeRoundRectCallout">
            <a:avLst>
              <a:gd name="adj1" fmla="val -124931"/>
              <a:gd name="adj2" fmla="val -31250"/>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Ost</a:t>
            </a:r>
          </a:p>
        </p:txBody>
      </p:sp>
      <p:sp>
        <p:nvSpPr>
          <p:cNvPr id="17" name="Abgerundete rechteckige Legende 16"/>
          <p:cNvSpPr/>
          <p:nvPr/>
        </p:nvSpPr>
        <p:spPr>
          <a:xfrm>
            <a:off x="5349676" y="4291598"/>
            <a:ext cx="896904" cy="270866"/>
          </a:xfrm>
          <a:prstGeom prst="wedgeRoundRectCallout">
            <a:avLst>
              <a:gd name="adj1" fmla="val -104439"/>
              <a:gd name="adj2" fmla="val 112500"/>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Bayern Nord</a:t>
            </a:r>
          </a:p>
        </p:txBody>
      </p:sp>
      <p:sp>
        <p:nvSpPr>
          <p:cNvPr id="18" name="Abgerundete rechteckige Legende 17"/>
          <p:cNvSpPr/>
          <p:nvPr/>
        </p:nvSpPr>
        <p:spPr>
          <a:xfrm>
            <a:off x="5650385" y="5655029"/>
            <a:ext cx="881021" cy="270866"/>
          </a:xfrm>
          <a:prstGeom prst="wedgeRoundRectCallout">
            <a:avLst>
              <a:gd name="adj1" fmla="val -97882"/>
              <a:gd name="adj2" fmla="val 25000"/>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Bayern Süd</a:t>
            </a:r>
          </a:p>
        </p:txBody>
      </p:sp>
      <p:sp>
        <p:nvSpPr>
          <p:cNvPr id="19" name="Abgerundete rechteckige Legende 18"/>
          <p:cNvSpPr/>
          <p:nvPr/>
        </p:nvSpPr>
        <p:spPr>
          <a:xfrm>
            <a:off x="2426614" y="5446235"/>
            <a:ext cx="775128" cy="270866"/>
          </a:xfrm>
          <a:prstGeom prst="wedgeRoundRectCallout">
            <a:avLst>
              <a:gd name="adj1" fmla="val 114413"/>
              <a:gd name="adj2" fmla="val -343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Südwest</a:t>
            </a:r>
          </a:p>
        </p:txBody>
      </p:sp>
      <p:sp>
        <p:nvSpPr>
          <p:cNvPr id="20" name="Abgerundete rechteckige Legende 19"/>
          <p:cNvSpPr/>
          <p:nvPr/>
        </p:nvSpPr>
        <p:spPr>
          <a:xfrm>
            <a:off x="1611460" y="3890096"/>
            <a:ext cx="775128" cy="270866"/>
          </a:xfrm>
          <a:prstGeom prst="wedgeRoundRectCallout">
            <a:avLst>
              <a:gd name="adj1" fmla="val 114413"/>
              <a:gd name="adj2" fmla="val -343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West</a:t>
            </a:r>
          </a:p>
        </p:txBody>
      </p:sp>
      <p:sp>
        <p:nvSpPr>
          <p:cNvPr id="21" name="Abgerundete rechteckige Legende 20"/>
          <p:cNvSpPr/>
          <p:nvPr/>
        </p:nvSpPr>
        <p:spPr>
          <a:xfrm>
            <a:off x="942437" y="3091220"/>
            <a:ext cx="775128" cy="270866"/>
          </a:xfrm>
          <a:prstGeom prst="wedgeRoundRectCallout">
            <a:avLst>
              <a:gd name="adj1" fmla="val 114413"/>
              <a:gd name="adj2" fmla="val -343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Rheinland</a:t>
            </a:r>
          </a:p>
        </p:txBody>
      </p:sp>
      <p:sp>
        <p:nvSpPr>
          <p:cNvPr id="22" name="Abgerundete rechteckige Legende 21"/>
          <p:cNvSpPr/>
          <p:nvPr/>
        </p:nvSpPr>
        <p:spPr>
          <a:xfrm>
            <a:off x="1611460" y="2288097"/>
            <a:ext cx="775128" cy="270866"/>
          </a:xfrm>
          <a:prstGeom prst="wedgeRoundRectCallout">
            <a:avLst>
              <a:gd name="adj1" fmla="val 152938"/>
              <a:gd name="adj2" fmla="val 121875"/>
              <a:gd name="adj3" fmla="val 16667"/>
            </a:avLst>
          </a:prstGeom>
          <a:solidFill>
            <a:schemeClr val="bg1"/>
          </a:solidFill>
          <a:ln w="95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93" tIns="54893" rIns="54893" bIns="54893" numCol="1" spcCol="0" rtlCol="0" fromWordArt="0" anchor="ctr" anchorCtr="0" forceAA="0" compatLnSpc="1">
            <a:prstTxWarp prst="textNoShape">
              <a:avLst/>
            </a:prstTxWarp>
            <a:noAutofit/>
          </a:bodyPr>
          <a:lstStyle/>
          <a:p>
            <a:pPr algn="ctr" fontAlgn="base">
              <a:lnSpc>
                <a:spcPct val="90000"/>
              </a:lnSpc>
              <a:spcAft>
                <a:spcPct val="0"/>
              </a:spcAft>
              <a:buClr>
                <a:srgbClr val="000000"/>
              </a:buClr>
              <a:buSzPct val="100000"/>
            </a:pPr>
            <a:r>
              <a:rPr lang="de-DE" sz="1000" b="1" dirty="0">
                <a:solidFill>
                  <a:schemeClr val="tx1"/>
                </a:solidFill>
              </a:rPr>
              <a:t>NL Westfalen</a:t>
            </a:r>
          </a:p>
        </p:txBody>
      </p:sp>
      <p:sp>
        <p:nvSpPr>
          <p:cNvPr id="23" name="Textfeld 22"/>
          <p:cNvSpPr txBox="1"/>
          <p:nvPr/>
        </p:nvSpPr>
        <p:spPr>
          <a:xfrm>
            <a:off x="6876256" y="6302246"/>
            <a:ext cx="2016224" cy="246221"/>
          </a:xfrm>
          <a:prstGeom prst="rect">
            <a:avLst/>
          </a:prstGeom>
          <a:noFill/>
        </p:spPr>
        <p:txBody>
          <a:bodyPr wrap="square" rtlCol="0">
            <a:spAutoFit/>
          </a:bodyPr>
          <a:lstStyle/>
          <a:p>
            <a:r>
              <a:rPr lang="de-DE" sz="1000" dirty="0" smtClean="0"/>
              <a:t>Quelle: </a:t>
            </a:r>
            <a:r>
              <a:rPr lang="de-DE" sz="1000" dirty="0" err="1" smtClean="0"/>
              <a:t>AdB</a:t>
            </a:r>
            <a:endParaRPr lang="de-DE" sz="1000" dirty="0" smtClean="0"/>
          </a:p>
        </p:txBody>
      </p:sp>
    </p:spTree>
    <p:extLst>
      <p:ext uri="{BB962C8B-B14F-4D97-AF65-F5344CB8AC3E}">
        <p14:creationId xmlns:p14="http://schemas.microsoft.com/office/powerpoint/2010/main" val="4174994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554" y="908720"/>
            <a:ext cx="8968446" cy="648072"/>
          </a:xfrm>
        </p:spPr>
        <p:txBody>
          <a:bodyPr/>
          <a:lstStyle/>
          <a:p>
            <a:r>
              <a:rPr lang="de-DE" sz="2800" dirty="0" smtClean="0"/>
              <a:t>Bearbeitungsstand der vorrangig zu untersuchenden Bauwerke</a:t>
            </a:r>
            <a:br>
              <a:rPr lang="de-DE" sz="2800" dirty="0" smtClean="0"/>
            </a:br>
            <a:r>
              <a:rPr lang="de-DE" sz="1600" dirty="0" smtClean="0"/>
              <a:t>(ca. 2.500 „</a:t>
            </a:r>
            <a:r>
              <a:rPr lang="de-DE" sz="1600" dirty="0" err="1" smtClean="0"/>
              <a:t>BASt</a:t>
            </a:r>
            <a:r>
              <a:rPr lang="de-DE" sz="1600" dirty="0" smtClean="0"/>
              <a:t>-Bauwerke“)</a:t>
            </a:r>
            <a:br>
              <a:rPr lang="de-DE" sz="1600" dirty="0" smtClean="0"/>
            </a:br>
            <a:r>
              <a:rPr lang="de-DE" sz="2800" dirty="0" smtClean="0"/>
              <a:t>	</a:t>
            </a:r>
            <a:br>
              <a:rPr lang="de-DE" sz="2800" dirty="0" smtClean="0"/>
            </a:br>
            <a:r>
              <a:rPr lang="de-DE" sz="2800" dirty="0" smtClean="0"/>
              <a:t>       </a:t>
            </a:r>
            <a:r>
              <a:rPr lang="de-DE" sz="2400" dirty="0" smtClean="0"/>
              <a:t>Stand: 01.03.2016		             01.09.2019</a:t>
            </a:r>
            <a:endParaRPr lang="de-DE" sz="2000" dirty="0"/>
          </a:p>
        </p:txBody>
      </p:sp>
      <p:sp>
        <p:nvSpPr>
          <p:cNvPr id="4" name="Foliennummernplatzhalter 3"/>
          <p:cNvSpPr>
            <a:spLocks noGrp="1"/>
          </p:cNvSpPr>
          <p:nvPr>
            <p:ph type="sldNum" sz="quarter" idx="11"/>
          </p:nvPr>
        </p:nvSpPr>
        <p:spPr/>
        <p:txBody>
          <a:bodyPr/>
          <a:lstStyle/>
          <a:p>
            <a:fld id="{CEEEC7DC-69A7-490A-A22F-3ACE3AFE1842}" type="slidenum">
              <a:rPr lang="de-DE" smtClean="0"/>
              <a:pPr/>
              <a:t>4</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492896"/>
            <a:ext cx="3744416" cy="381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185" y="2664"/>
            <a:ext cx="140176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564904"/>
            <a:ext cx="5761074" cy="267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7427152" y="3722548"/>
            <a:ext cx="817255" cy="261610"/>
          </a:xfrm>
          <a:prstGeom prst="rect">
            <a:avLst/>
          </a:prstGeom>
          <a:solidFill>
            <a:srgbClr val="FF0000"/>
          </a:solidFill>
        </p:spPr>
        <p:txBody>
          <a:bodyPr wrap="square" rtlCol="0">
            <a:spAutoFit/>
          </a:bodyPr>
          <a:lstStyle/>
          <a:p>
            <a:r>
              <a:rPr lang="de-DE" sz="1100" b="1" dirty="0" smtClean="0"/>
              <a:t>24,6 %</a:t>
            </a:r>
          </a:p>
        </p:txBody>
      </p:sp>
      <p:sp>
        <p:nvSpPr>
          <p:cNvPr id="8" name="Textfeld 7"/>
          <p:cNvSpPr txBox="1"/>
          <p:nvPr/>
        </p:nvSpPr>
        <p:spPr>
          <a:xfrm>
            <a:off x="5292080" y="3722548"/>
            <a:ext cx="817255" cy="261610"/>
          </a:xfrm>
          <a:prstGeom prst="rect">
            <a:avLst/>
          </a:prstGeom>
          <a:solidFill>
            <a:srgbClr val="00B050"/>
          </a:solidFill>
        </p:spPr>
        <p:txBody>
          <a:bodyPr wrap="square" rtlCol="0">
            <a:spAutoFit/>
          </a:bodyPr>
          <a:lstStyle/>
          <a:p>
            <a:r>
              <a:rPr lang="de-DE" sz="1100" b="1" dirty="0" smtClean="0"/>
              <a:t>30,9 %</a:t>
            </a:r>
          </a:p>
        </p:txBody>
      </p:sp>
      <p:sp>
        <p:nvSpPr>
          <p:cNvPr id="9" name="Textfeld 8"/>
          <p:cNvSpPr txBox="1"/>
          <p:nvPr/>
        </p:nvSpPr>
        <p:spPr>
          <a:xfrm>
            <a:off x="6516216" y="5877272"/>
            <a:ext cx="817255" cy="261610"/>
          </a:xfrm>
          <a:prstGeom prst="rect">
            <a:avLst/>
          </a:prstGeom>
          <a:solidFill>
            <a:srgbClr val="FFC000"/>
          </a:solidFill>
        </p:spPr>
        <p:txBody>
          <a:bodyPr wrap="square" rtlCol="0">
            <a:spAutoFit/>
          </a:bodyPr>
          <a:lstStyle/>
          <a:p>
            <a:r>
              <a:rPr lang="de-DE" sz="1100" b="1" dirty="0" smtClean="0"/>
              <a:t>44,6 %</a:t>
            </a:r>
          </a:p>
        </p:txBody>
      </p:sp>
    </p:spTree>
    <p:extLst>
      <p:ext uri="{BB962C8B-B14F-4D97-AF65-F5344CB8AC3E}">
        <p14:creationId xmlns:p14="http://schemas.microsoft.com/office/powerpoint/2010/main" val="42234355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34044"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876256" y="6302246"/>
            <a:ext cx="2016224" cy="246221"/>
          </a:xfrm>
          <a:prstGeom prst="rect">
            <a:avLst/>
          </a:prstGeom>
          <a:noFill/>
        </p:spPr>
        <p:txBody>
          <a:bodyPr wrap="square" rtlCol="0">
            <a:spAutoFit/>
          </a:bodyPr>
          <a:lstStyle/>
          <a:p>
            <a:r>
              <a:rPr lang="de-DE" sz="1000" dirty="0" smtClean="0"/>
              <a:t>Quelle: </a:t>
            </a:r>
            <a:r>
              <a:rPr lang="de-DE" sz="1000" dirty="0" err="1" smtClean="0"/>
              <a:t>AdB</a:t>
            </a:r>
            <a:endParaRPr lang="de-DE" sz="1000" dirty="0" smtClean="0"/>
          </a:p>
        </p:txBody>
      </p:sp>
    </p:spTree>
    <p:extLst>
      <p:ext uri="{BB962C8B-B14F-4D97-AF65-F5344CB8AC3E}">
        <p14:creationId xmlns:p14="http://schemas.microsoft.com/office/powerpoint/2010/main" val="1673248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75295"/>
            <a:ext cx="8928992" cy="486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876256" y="6302246"/>
            <a:ext cx="2016224" cy="246221"/>
          </a:xfrm>
          <a:prstGeom prst="rect">
            <a:avLst/>
          </a:prstGeom>
          <a:noFill/>
        </p:spPr>
        <p:txBody>
          <a:bodyPr wrap="square" rtlCol="0">
            <a:spAutoFit/>
          </a:bodyPr>
          <a:lstStyle/>
          <a:p>
            <a:r>
              <a:rPr lang="de-DE" sz="1000" dirty="0" smtClean="0"/>
              <a:t>Quelle: </a:t>
            </a:r>
            <a:r>
              <a:rPr lang="de-DE" sz="1000" dirty="0" err="1" smtClean="0"/>
              <a:t>AdB</a:t>
            </a:r>
            <a:endParaRPr lang="de-DE" sz="1000" dirty="0" smtClean="0"/>
          </a:p>
        </p:txBody>
      </p:sp>
    </p:spTree>
    <p:extLst>
      <p:ext uri="{BB962C8B-B14F-4D97-AF65-F5344CB8AC3E}">
        <p14:creationId xmlns:p14="http://schemas.microsoft.com/office/powerpoint/2010/main" val="3943931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960407"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876256" y="6302246"/>
            <a:ext cx="2016224" cy="246221"/>
          </a:xfrm>
          <a:prstGeom prst="rect">
            <a:avLst/>
          </a:prstGeom>
          <a:noFill/>
        </p:spPr>
        <p:txBody>
          <a:bodyPr wrap="square" rtlCol="0">
            <a:spAutoFit/>
          </a:bodyPr>
          <a:lstStyle/>
          <a:p>
            <a:r>
              <a:rPr lang="de-DE" sz="1000" dirty="0" smtClean="0"/>
              <a:t>Quelle: </a:t>
            </a:r>
            <a:r>
              <a:rPr lang="de-DE" sz="1000" dirty="0" err="1" smtClean="0"/>
              <a:t>AdB</a:t>
            </a:r>
            <a:endParaRPr lang="de-DE" sz="1000" dirty="0" smtClean="0"/>
          </a:p>
        </p:txBody>
      </p:sp>
    </p:spTree>
    <p:extLst>
      <p:ext uri="{BB962C8B-B14F-4D97-AF65-F5344CB8AC3E}">
        <p14:creationId xmlns:p14="http://schemas.microsoft.com/office/powerpoint/2010/main" val="2783361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10"/>
          </p:nvPr>
        </p:nvSpPr>
        <p:spPr/>
        <p:txBody>
          <a:bodyPr/>
          <a:lstStyle/>
          <a:p>
            <a:endParaRPr lang="de-D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5" y="908720"/>
            <a:ext cx="9111454" cy="4950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876256" y="6302246"/>
            <a:ext cx="2016224" cy="246221"/>
          </a:xfrm>
          <a:prstGeom prst="rect">
            <a:avLst/>
          </a:prstGeom>
          <a:noFill/>
        </p:spPr>
        <p:txBody>
          <a:bodyPr wrap="square" rtlCol="0">
            <a:spAutoFit/>
          </a:bodyPr>
          <a:lstStyle/>
          <a:p>
            <a:r>
              <a:rPr lang="de-DE" sz="1000" dirty="0" smtClean="0"/>
              <a:t>Quelle: </a:t>
            </a:r>
            <a:r>
              <a:rPr lang="de-DE" sz="1000" dirty="0" err="1" smtClean="0"/>
              <a:t>AdB</a:t>
            </a:r>
            <a:endParaRPr lang="de-DE" sz="1000" dirty="0" smtClean="0"/>
          </a:p>
        </p:txBody>
      </p:sp>
    </p:spTree>
    <p:extLst>
      <p:ext uri="{BB962C8B-B14F-4D97-AF65-F5344CB8AC3E}">
        <p14:creationId xmlns:p14="http://schemas.microsoft.com/office/powerpoint/2010/main" val="3000681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p:sp>
      <p:sp>
        <p:nvSpPr>
          <p:cNvPr id="5" name="Titel 4"/>
          <p:cNvSpPr>
            <a:spLocks noGrp="1"/>
          </p:cNvSpPr>
          <p:nvPr>
            <p:ph type="ctrTitle"/>
          </p:nvPr>
        </p:nvSpPr>
        <p:spPr/>
        <p:txBody>
          <a:bodyPr/>
          <a:lstStyle/>
          <a:p>
            <a:r>
              <a:rPr lang="de-DE" dirty="0" smtClean="0"/>
              <a:t>Vielen Dank für </a:t>
            </a:r>
            <a:r>
              <a:rPr lang="de-DE" smtClean="0"/>
              <a:t>ihre Aufmerksamkeit</a:t>
            </a:r>
            <a:endParaRPr lang="de-DE"/>
          </a:p>
        </p:txBody>
      </p:sp>
      <p:sp>
        <p:nvSpPr>
          <p:cNvPr id="6" name="Untertitel 5"/>
          <p:cNvSpPr>
            <a:spLocks noGrp="1"/>
          </p:cNvSpPr>
          <p:nvPr>
            <p:ph type="subTitle" idx="1"/>
          </p:nvPr>
        </p:nvSpPr>
        <p:spPr/>
        <p:txBody>
          <a:bodyPr/>
          <a:lstStyle/>
          <a:p>
            <a:endParaRPr lang="de-DE"/>
          </a:p>
        </p:txBody>
      </p:sp>
      <p:sp>
        <p:nvSpPr>
          <p:cNvPr id="8" name="Textplatzhalter 7"/>
          <p:cNvSpPr>
            <a:spLocks noGrp="1"/>
          </p:cNvSpPr>
          <p:nvPr>
            <p:ph type="body" sz="quarter" idx="11"/>
          </p:nvPr>
        </p:nvSpPr>
        <p:spPr/>
        <p:txBody>
          <a:bodyPr/>
          <a:lstStyle/>
          <a:p>
            <a:endParaRPr lang="de-DE"/>
          </a:p>
        </p:txBody>
      </p:sp>
      <p:sp>
        <p:nvSpPr>
          <p:cNvPr id="4" name="Foliennummernplatzhalter 3"/>
          <p:cNvSpPr>
            <a:spLocks noGrp="1"/>
          </p:cNvSpPr>
          <p:nvPr>
            <p:ph type="sldNum" sz="quarter" idx="4294967295"/>
          </p:nvPr>
        </p:nvSpPr>
        <p:spPr>
          <a:xfrm>
            <a:off x="8928100" y="6408738"/>
            <a:ext cx="215900" cy="188912"/>
          </a:xfrm>
        </p:spPr>
        <p:txBody>
          <a:bodyPr/>
          <a:lstStyle/>
          <a:p>
            <a:fld id="{CEEEC7DC-69A7-490A-A22F-3ACE3AFE1842}" type="slidenum">
              <a:rPr lang="de-DE" smtClean="0"/>
              <a:pPr/>
              <a:t>44</a:t>
            </a:fld>
            <a:endParaRPr lang="de-DE" dirty="0"/>
          </a:p>
        </p:txBody>
      </p:sp>
    </p:spTree>
    <p:extLst>
      <p:ext uri="{BB962C8B-B14F-4D97-AF65-F5344CB8AC3E}">
        <p14:creationId xmlns:p14="http://schemas.microsoft.com/office/powerpoint/2010/main" val="1924664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4294967295"/>
          </p:nvPr>
        </p:nvSpPr>
        <p:spPr>
          <a:xfrm>
            <a:off x="863600" y="6308725"/>
            <a:ext cx="7380288" cy="222250"/>
          </a:xfrm>
          <a:prstGeom prst="rect">
            <a:avLst/>
          </a:prstGeom>
        </p:spPr>
        <p:txBody>
          <a:bodyPr/>
          <a:lstStyle/>
          <a:p>
            <a:pPr>
              <a:defRPr/>
            </a:pPr>
            <a:endParaRPr lang="de-DE" dirty="0"/>
          </a:p>
        </p:txBody>
      </p:sp>
      <p:sp>
        <p:nvSpPr>
          <p:cNvPr id="7173" name="Foliennummernplatzhalter 6"/>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5AF2F7CE-360F-4D9D-8091-8AB6C1BB0B29}" type="slidenum">
              <a:rPr lang="de-DE" smtClean="0"/>
              <a:pPr fontAlgn="base">
                <a:spcBef>
                  <a:spcPct val="0"/>
                </a:spcBef>
                <a:spcAft>
                  <a:spcPct val="0"/>
                </a:spcAft>
                <a:defRPr/>
              </a:pPr>
              <a:t>5</a:t>
            </a:fld>
            <a:endParaRPr lang="de-DE" smtClean="0"/>
          </a:p>
        </p:txBody>
      </p:sp>
      <p:sp>
        <p:nvSpPr>
          <p:cNvPr id="15362" name="Titel 1"/>
          <p:cNvSpPr>
            <a:spLocks noGrp="1"/>
          </p:cNvSpPr>
          <p:nvPr>
            <p:ph type="title"/>
          </p:nvPr>
        </p:nvSpPr>
        <p:spPr>
          <a:xfrm>
            <a:off x="936128" y="764704"/>
            <a:ext cx="7380288" cy="749300"/>
          </a:xfrm>
        </p:spPr>
        <p:txBody>
          <a:bodyPr/>
          <a:lstStyle/>
          <a:p>
            <a:pPr algn="ctr"/>
            <a:r>
              <a:rPr lang="de-DE" altLang="de-DE" dirty="0"/>
              <a:t>Zustandsentwicklung nach Brückenfläche [%]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59" y="29756"/>
            <a:ext cx="1257747" cy="73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8424936" cy="54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084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048" y="3846968"/>
            <a:ext cx="4786585" cy="28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5076056" y="1484784"/>
            <a:ext cx="3600400" cy="144016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smtClean="0">
              <a:solidFill>
                <a:schemeClr val="tx1"/>
              </a:solidFill>
            </a:endParaRPr>
          </a:p>
        </p:txBody>
      </p:sp>
      <p:pic>
        <p:nvPicPr>
          <p:cNvPr id="15362"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65417"/>
            <a:ext cx="453813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p:cNvSpPr>
            <a:spLocks noGrp="1"/>
          </p:cNvSpPr>
          <p:nvPr>
            <p:ph type="title"/>
          </p:nvPr>
        </p:nvSpPr>
        <p:spPr>
          <a:xfrm>
            <a:off x="266378" y="1040730"/>
            <a:ext cx="8554094" cy="288032"/>
          </a:xfrm>
          <a:noFill/>
          <a:ln>
            <a:noFill/>
          </a:ln>
        </p:spPr>
        <p:txBody>
          <a:bodyPr vert="horz" wrap="square" lIns="90000" tIns="45000" rIns="90000" bIns="45000" rtlCol="0" anchor="t" anchorCtr="0">
            <a:noAutofit/>
          </a:bodyPr>
          <a:lstStyle/>
          <a:p>
            <a:pPr>
              <a:spcBef>
                <a:spcPts val="0"/>
              </a:spcBef>
              <a:buSzPct val="45000"/>
              <a:buFont typeface="StarSymbol"/>
            </a:pPr>
            <a:r>
              <a:rPr lang="de-DE" sz="1800" b="1" cap="all" spc="20" dirty="0">
                <a:solidFill>
                  <a:srgbClr val="1C7DAE"/>
                </a:solidFill>
                <a:latin typeface="Arial" pitchFamily="34" charset="0"/>
                <a:ea typeface="ＭＳ Ｐゴシック" charset="-128"/>
                <a:cs typeface="Arial" pitchFamily="34" charset="0"/>
              </a:rPr>
              <a:t>Bearbeitungsstand der </a:t>
            </a:r>
            <a:r>
              <a:rPr lang="de-DE" sz="1800" b="1" cap="all" spc="20" dirty="0" smtClean="0">
                <a:solidFill>
                  <a:srgbClr val="1C7DAE"/>
                </a:solidFill>
                <a:latin typeface="Arial" pitchFamily="34" charset="0"/>
                <a:ea typeface="ＭＳ Ｐゴシック" charset="-128"/>
                <a:cs typeface="Arial" pitchFamily="34" charset="0"/>
              </a:rPr>
              <a:t>Brückenmodernisierung</a:t>
            </a:r>
            <a:endParaRPr lang="de-DE" sz="1800" b="1" cap="all" spc="20" dirty="0">
              <a:solidFill>
                <a:srgbClr val="1C7DAE"/>
              </a:solidFill>
              <a:latin typeface="Arial" pitchFamily="34" charset="0"/>
              <a:ea typeface="ＭＳ Ｐゴシック" charset="-128"/>
              <a:cs typeface="Arial" pitchFamily="34" charset="0"/>
            </a:endParaRPr>
          </a:p>
        </p:txBody>
      </p:sp>
      <p:sp>
        <p:nvSpPr>
          <p:cNvPr id="3" name="Textfeld 2"/>
          <p:cNvSpPr txBox="1"/>
          <p:nvPr/>
        </p:nvSpPr>
        <p:spPr>
          <a:xfrm>
            <a:off x="2051720" y="2420888"/>
            <a:ext cx="1144865" cy="369332"/>
          </a:xfrm>
          <a:prstGeom prst="rect">
            <a:avLst/>
          </a:prstGeom>
          <a:solidFill>
            <a:schemeClr val="bg1"/>
          </a:solidFill>
          <a:ln>
            <a:solidFill>
              <a:schemeClr val="accent1"/>
            </a:solidFill>
          </a:ln>
        </p:spPr>
        <p:txBody>
          <a:bodyPr wrap="none" rtlCol="0">
            <a:spAutoFit/>
          </a:bodyPr>
          <a:lstStyle/>
          <a:p>
            <a:r>
              <a:rPr lang="de-DE" smtClean="0"/>
              <a:t>50,8 /48,7</a:t>
            </a:r>
            <a:endParaRPr lang="de-DE"/>
          </a:p>
        </p:txBody>
      </p:sp>
      <p:sp>
        <p:nvSpPr>
          <p:cNvPr id="10" name="Textfeld 9"/>
          <p:cNvSpPr txBox="1"/>
          <p:nvPr/>
        </p:nvSpPr>
        <p:spPr>
          <a:xfrm>
            <a:off x="6539483" y="4283804"/>
            <a:ext cx="1210588" cy="369332"/>
          </a:xfrm>
          <a:prstGeom prst="rect">
            <a:avLst/>
          </a:prstGeom>
          <a:solidFill>
            <a:schemeClr val="bg1"/>
          </a:solidFill>
          <a:ln>
            <a:solidFill>
              <a:schemeClr val="accent1"/>
            </a:solidFill>
          </a:ln>
        </p:spPr>
        <p:txBody>
          <a:bodyPr wrap="none" rtlCol="0">
            <a:spAutoFit/>
          </a:bodyPr>
          <a:lstStyle/>
          <a:p>
            <a:r>
              <a:rPr lang="de-DE" dirty="0" smtClean="0"/>
              <a:t>36,7 /39,7</a:t>
            </a:r>
            <a:endParaRPr lang="de-DE" dirty="0"/>
          </a:p>
        </p:txBody>
      </p:sp>
      <p:sp>
        <p:nvSpPr>
          <p:cNvPr id="6" name="Rechteck 5"/>
          <p:cNvSpPr/>
          <p:nvPr/>
        </p:nvSpPr>
        <p:spPr>
          <a:xfrm>
            <a:off x="1403648" y="2420888"/>
            <a:ext cx="576064" cy="3600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342428" y="6093296"/>
            <a:ext cx="576064" cy="3600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539552" y="3933056"/>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107504" y="4581128"/>
            <a:ext cx="954107" cy="369332"/>
          </a:xfrm>
          <a:prstGeom prst="rect">
            <a:avLst/>
          </a:prstGeom>
          <a:solidFill>
            <a:schemeClr val="bg1"/>
          </a:solidFill>
          <a:ln>
            <a:solidFill>
              <a:srgbClr val="FF0000"/>
            </a:solidFill>
          </a:ln>
        </p:spPr>
        <p:txBody>
          <a:bodyPr wrap="none" rtlCol="0">
            <a:spAutoFit/>
          </a:bodyPr>
          <a:lstStyle/>
          <a:p>
            <a:r>
              <a:rPr lang="de-DE" dirty="0" smtClean="0"/>
              <a:t>6,4 /7,5</a:t>
            </a:r>
            <a:endParaRPr lang="de-DE" dirty="0"/>
          </a:p>
        </p:txBody>
      </p:sp>
      <p:sp>
        <p:nvSpPr>
          <p:cNvPr id="14" name="Rechteck 13"/>
          <p:cNvSpPr/>
          <p:nvPr/>
        </p:nvSpPr>
        <p:spPr>
          <a:xfrm>
            <a:off x="5963419" y="4293096"/>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3476578" y="5403370"/>
            <a:ext cx="1210588" cy="369332"/>
          </a:xfrm>
          <a:prstGeom prst="rect">
            <a:avLst/>
          </a:prstGeom>
          <a:solidFill>
            <a:schemeClr val="bg1"/>
          </a:solidFill>
          <a:ln>
            <a:solidFill>
              <a:srgbClr val="FF0000"/>
            </a:solidFill>
          </a:ln>
        </p:spPr>
        <p:txBody>
          <a:bodyPr wrap="none" rtlCol="0">
            <a:spAutoFit/>
          </a:bodyPr>
          <a:lstStyle/>
          <a:p>
            <a:r>
              <a:rPr lang="de-DE" dirty="0" smtClean="0"/>
              <a:t>16,4 /15,0</a:t>
            </a:r>
            <a:endParaRPr lang="de-DE"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5363002"/>
            <a:ext cx="750505" cy="47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3356168" y="6084004"/>
            <a:ext cx="954107" cy="369332"/>
          </a:xfrm>
          <a:prstGeom prst="rect">
            <a:avLst/>
          </a:prstGeom>
          <a:solidFill>
            <a:schemeClr val="bg1"/>
          </a:solidFill>
          <a:ln>
            <a:solidFill>
              <a:srgbClr val="FF0000"/>
            </a:solidFill>
          </a:ln>
        </p:spPr>
        <p:txBody>
          <a:bodyPr wrap="none" rtlCol="0">
            <a:spAutoFit/>
          </a:bodyPr>
          <a:lstStyle/>
          <a:p>
            <a:r>
              <a:rPr lang="de-DE" dirty="0" smtClean="0"/>
              <a:t>2,7 /2,1</a:t>
            </a:r>
            <a:endParaRPr lang="de-DE" dirty="0"/>
          </a:p>
        </p:txBody>
      </p:sp>
      <p:sp>
        <p:nvSpPr>
          <p:cNvPr id="2" name="Textfeld 1"/>
          <p:cNvSpPr txBox="1"/>
          <p:nvPr/>
        </p:nvSpPr>
        <p:spPr>
          <a:xfrm>
            <a:off x="5148064" y="1628800"/>
            <a:ext cx="3600400" cy="1015663"/>
          </a:xfrm>
          <a:prstGeom prst="rect">
            <a:avLst/>
          </a:prstGeom>
          <a:noFill/>
        </p:spPr>
        <p:txBody>
          <a:bodyPr wrap="square" rtlCol="0">
            <a:spAutoFit/>
          </a:bodyPr>
          <a:lstStyle/>
          <a:p>
            <a:r>
              <a:rPr lang="de-DE" sz="2000" dirty="0" smtClean="0"/>
              <a:t>Etwa 3,1 Mio. m² (10 %) Brückenfläche von BK 60 zu LMM bzw. LM1 verbessert </a:t>
            </a:r>
          </a:p>
        </p:txBody>
      </p:sp>
    </p:spTree>
    <p:extLst>
      <p:ext uri="{BB962C8B-B14F-4D97-AF65-F5344CB8AC3E}">
        <p14:creationId xmlns:p14="http://schemas.microsoft.com/office/powerpoint/2010/main" val="142928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7664" y="56820"/>
            <a:ext cx="5616935" cy="1115976"/>
          </a:xfrm>
        </p:spPr>
        <p:txBody>
          <a:bodyPr/>
          <a:lstStyle/>
          <a:p>
            <a:r>
              <a:rPr lang="de-DE" sz="3200" dirty="0"/>
              <a:t>Brückenmodernisierungsnetz</a:t>
            </a:r>
            <a:br>
              <a:rPr lang="de-DE" sz="3200" dirty="0"/>
            </a:br>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87" y="692696"/>
            <a:ext cx="463002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064" y="1196752"/>
            <a:ext cx="3187117" cy="463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442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404664"/>
            <a:ext cx="3701457" cy="5274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4665"/>
            <a:ext cx="3674431" cy="5274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35630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gray">
          <a:xfrm>
            <a:off x="395535" y="980728"/>
            <a:ext cx="3488377"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defPPr>
              <a:defRPr lang="de-DE"/>
            </a:defPPr>
            <a:lvl1pPr fontAlgn="base">
              <a:lnSpc>
                <a:spcPct val="98000"/>
              </a:lnSpc>
              <a:spcBef>
                <a:spcPct val="0"/>
              </a:spcBef>
              <a:spcAft>
                <a:spcPct val="0"/>
              </a:spcAft>
              <a:defRPr sz="3000" b="1">
                <a:solidFill>
                  <a:schemeClr val="accent1"/>
                </a:solidFill>
                <a:latin typeface="+mj-lt"/>
                <a:ea typeface="+mj-ea"/>
                <a:cs typeface="+mj-cs"/>
              </a:defRPr>
            </a:lvl1pPr>
            <a:lvl2pPr fontAlgn="base">
              <a:lnSpc>
                <a:spcPct val="98000"/>
              </a:lnSpc>
              <a:spcBef>
                <a:spcPct val="0"/>
              </a:spcBef>
              <a:spcAft>
                <a:spcPct val="0"/>
              </a:spcAft>
              <a:defRPr sz="2400">
                <a:solidFill>
                  <a:schemeClr val="accent1"/>
                </a:solidFill>
                <a:latin typeface="Times New Roman" pitchFamily="18" charset="0"/>
              </a:defRPr>
            </a:lvl2pPr>
            <a:lvl3pPr fontAlgn="base">
              <a:lnSpc>
                <a:spcPct val="98000"/>
              </a:lnSpc>
              <a:spcBef>
                <a:spcPct val="0"/>
              </a:spcBef>
              <a:spcAft>
                <a:spcPct val="0"/>
              </a:spcAft>
              <a:defRPr sz="2400">
                <a:solidFill>
                  <a:schemeClr val="accent1"/>
                </a:solidFill>
                <a:latin typeface="Times New Roman" pitchFamily="18" charset="0"/>
              </a:defRPr>
            </a:lvl3pPr>
            <a:lvl4pPr fontAlgn="base">
              <a:lnSpc>
                <a:spcPct val="98000"/>
              </a:lnSpc>
              <a:spcBef>
                <a:spcPct val="0"/>
              </a:spcBef>
              <a:spcAft>
                <a:spcPct val="0"/>
              </a:spcAft>
              <a:defRPr sz="2400">
                <a:solidFill>
                  <a:schemeClr val="accent1"/>
                </a:solidFill>
                <a:latin typeface="Times New Roman" pitchFamily="18" charset="0"/>
              </a:defRPr>
            </a:lvl4pPr>
            <a:lvl5pPr fontAlgn="base">
              <a:lnSpc>
                <a:spcPct val="98000"/>
              </a:lnSpc>
              <a:spcBef>
                <a:spcPct val="0"/>
              </a:spcBef>
              <a:spcAft>
                <a:spcPct val="0"/>
              </a:spcAft>
              <a:defRPr sz="2400">
                <a:solidFill>
                  <a:schemeClr val="accent1"/>
                </a:solidFill>
                <a:latin typeface="Times New Roman" pitchFamily="18" charset="0"/>
              </a:defRPr>
            </a:lvl5pPr>
            <a:lvl6pPr marL="457200" fontAlgn="base">
              <a:lnSpc>
                <a:spcPct val="98000"/>
              </a:lnSpc>
              <a:spcBef>
                <a:spcPct val="0"/>
              </a:spcBef>
              <a:spcAft>
                <a:spcPct val="0"/>
              </a:spcAft>
              <a:defRPr sz="2400">
                <a:solidFill>
                  <a:schemeClr val="accent1"/>
                </a:solidFill>
                <a:latin typeface="Times New Roman" pitchFamily="18" charset="0"/>
              </a:defRPr>
            </a:lvl6pPr>
            <a:lvl7pPr marL="914400" fontAlgn="base">
              <a:lnSpc>
                <a:spcPct val="98000"/>
              </a:lnSpc>
              <a:spcBef>
                <a:spcPct val="0"/>
              </a:spcBef>
              <a:spcAft>
                <a:spcPct val="0"/>
              </a:spcAft>
              <a:defRPr sz="2400">
                <a:solidFill>
                  <a:schemeClr val="accent1"/>
                </a:solidFill>
                <a:latin typeface="Times New Roman" pitchFamily="18" charset="0"/>
              </a:defRPr>
            </a:lvl7pPr>
            <a:lvl8pPr marL="1371600" fontAlgn="base">
              <a:lnSpc>
                <a:spcPct val="98000"/>
              </a:lnSpc>
              <a:spcBef>
                <a:spcPct val="0"/>
              </a:spcBef>
              <a:spcAft>
                <a:spcPct val="0"/>
              </a:spcAft>
              <a:defRPr sz="2400">
                <a:solidFill>
                  <a:schemeClr val="accent1"/>
                </a:solidFill>
                <a:latin typeface="Times New Roman" pitchFamily="18" charset="0"/>
              </a:defRPr>
            </a:lvl8pPr>
            <a:lvl9pPr marL="1828800" fontAlgn="base">
              <a:lnSpc>
                <a:spcPct val="98000"/>
              </a:lnSpc>
              <a:spcBef>
                <a:spcPct val="0"/>
              </a:spcBef>
              <a:spcAft>
                <a:spcPct val="0"/>
              </a:spcAft>
              <a:defRPr sz="2400">
                <a:solidFill>
                  <a:schemeClr val="accent1"/>
                </a:solidFill>
                <a:latin typeface="Times New Roman" pitchFamily="18" charset="0"/>
              </a:defRPr>
            </a:lvl9pPr>
          </a:lstStyle>
          <a:p>
            <a:r>
              <a:rPr lang="de-DE" altLang="de-DE" sz="2400" dirty="0" smtClean="0">
                <a:solidFill>
                  <a:schemeClr val="tx1"/>
                </a:solidFill>
                <a:latin typeface="+mn-lt"/>
              </a:rPr>
              <a:t>Erhaltungsmittel</a:t>
            </a:r>
            <a:br>
              <a:rPr lang="de-DE" altLang="de-DE" sz="2400" dirty="0" smtClean="0">
                <a:solidFill>
                  <a:schemeClr val="tx1"/>
                </a:solidFill>
                <a:latin typeface="+mn-lt"/>
              </a:rPr>
            </a:br>
            <a:endParaRPr lang="de-DE" altLang="de-DE" sz="2400" dirty="0" smtClean="0">
              <a:solidFill>
                <a:schemeClr val="tx1"/>
              </a:solidFill>
              <a:latin typeface="+mn-lt"/>
            </a:endParaRPr>
          </a:p>
          <a:p>
            <a:r>
              <a:rPr lang="de-DE" altLang="de-DE" sz="2000" b="0" dirty="0" smtClean="0">
                <a:solidFill>
                  <a:schemeClr val="tx1"/>
                </a:solidFill>
                <a:latin typeface="+mn-lt"/>
              </a:rPr>
              <a:t>2011: 2,2 Mrd. EUR</a:t>
            </a:r>
          </a:p>
          <a:p>
            <a:r>
              <a:rPr lang="de-DE" altLang="de-DE" sz="2000" b="0" dirty="0" smtClean="0">
                <a:solidFill>
                  <a:schemeClr val="tx1"/>
                </a:solidFill>
                <a:latin typeface="+mn-lt"/>
              </a:rPr>
              <a:t>...</a:t>
            </a:r>
          </a:p>
          <a:p>
            <a:r>
              <a:rPr lang="de-DE" altLang="de-DE" sz="2000" b="0" dirty="0" smtClean="0">
                <a:solidFill>
                  <a:schemeClr val="tx1"/>
                </a:solidFill>
                <a:latin typeface="+mn-lt"/>
              </a:rPr>
              <a:t>2016: 3,3 Mrd. EUR	</a:t>
            </a:r>
          </a:p>
          <a:p>
            <a:r>
              <a:rPr lang="de-DE" altLang="de-DE" sz="2000" b="0" dirty="0" smtClean="0">
                <a:solidFill>
                  <a:schemeClr val="tx1"/>
                </a:solidFill>
                <a:latin typeface="+mn-lt"/>
              </a:rPr>
              <a:t>...</a:t>
            </a:r>
          </a:p>
          <a:p>
            <a:r>
              <a:rPr lang="de-DE" altLang="de-DE" sz="2000" b="0" dirty="0" smtClean="0">
                <a:solidFill>
                  <a:schemeClr val="tx1"/>
                </a:solidFill>
                <a:latin typeface="+mn-lt"/>
              </a:rPr>
              <a:t>2022: 4,4 Mrd. EUR	</a:t>
            </a:r>
            <a:endParaRPr lang="de-DE" altLang="de-DE" sz="2000" b="0" dirty="0">
              <a:solidFill>
                <a:schemeClr val="tx1"/>
              </a:solidFill>
              <a:latin typeface="+mn-lt"/>
            </a:endParaRPr>
          </a:p>
          <a:p>
            <a:pPr marL="514350" indent="-514350">
              <a:buAutoNum type="arabicParenR"/>
            </a:pPr>
            <a:endParaRPr lang="de-DE" altLang="de-DE" dirty="0">
              <a:latin typeface="+mn-lt"/>
            </a:endParaRPr>
          </a:p>
        </p:txBody>
      </p:sp>
      <p:sp>
        <p:nvSpPr>
          <p:cNvPr id="13" name="Rechteck 12"/>
          <p:cNvSpPr/>
          <p:nvPr/>
        </p:nvSpPr>
        <p:spPr>
          <a:xfrm>
            <a:off x="302256" y="3501008"/>
            <a:ext cx="8748464" cy="646331"/>
          </a:xfrm>
          <a:prstGeom prst="rect">
            <a:avLst/>
          </a:prstGeom>
        </p:spPr>
        <p:txBody>
          <a:bodyPr wrap="square">
            <a:spAutoFit/>
          </a:bodyPr>
          <a:lstStyle/>
          <a:p>
            <a:r>
              <a:rPr lang="de-DE" dirty="0">
                <a:ea typeface="Times New Roman" charset="0"/>
                <a:cs typeface="Times New Roman" charset="0"/>
              </a:rPr>
              <a:t>Der Anteil an Erhaltungsinvestitionen für Bauwerke steigt darin stetig an und soll ausgehend von </a:t>
            </a:r>
            <a:r>
              <a:rPr lang="de-DE" dirty="0" smtClean="0">
                <a:ea typeface="Times New Roman" charset="0"/>
                <a:cs typeface="Times New Roman" charset="0"/>
              </a:rPr>
              <a:t>2011 </a:t>
            </a:r>
            <a:r>
              <a:rPr lang="de-DE" dirty="0">
                <a:ea typeface="Times New Roman" charset="0"/>
                <a:cs typeface="Times New Roman" charset="0"/>
              </a:rPr>
              <a:t>mit ca. 25 % auf über </a:t>
            </a:r>
            <a:r>
              <a:rPr lang="de-DE" dirty="0" smtClean="0">
                <a:ea typeface="Times New Roman" charset="0"/>
                <a:cs typeface="Times New Roman" charset="0"/>
              </a:rPr>
              <a:t>37 </a:t>
            </a:r>
            <a:r>
              <a:rPr lang="de-DE" dirty="0">
                <a:ea typeface="Times New Roman" charset="0"/>
                <a:cs typeface="Times New Roman" charset="0"/>
              </a:rPr>
              <a:t>% in </a:t>
            </a:r>
            <a:r>
              <a:rPr lang="de-DE" dirty="0" smtClean="0">
                <a:ea typeface="Times New Roman" charset="0"/>
                <a:cs typeface="Times New Roman" charset="0"/>
              </a:rPr>
              <a:t>2022 (ca. 1,6 Mrd. €) ansteigen</a:t>
            </a:r>
            <a:r>
              <a:rPr lang="de-DE" dirty="0">
                <a:ea typeface="Times New Roman" charset="0"/>
                <a:cs typeface="Times New Roman" charset="0"/>
              </a:rPr>
              <a:t>.</a:t>
            </a:r>
            <a:r>
              <a:rPr lang="de-DE" dirty="0"/>
              <a:t> </a:t>
            </a:r>
          </a:p>
        </p:txBody>
      </p:sp>
      <p:sp>
        <p:nvSpPr>
          <p:cNvPr id="8" name="Titel 1"/>
          <p:cNvSpPr txBox="1">
            <a:spLocks/>
          </p:cNvSpPr>
          <p:nvPr/>
        </p:nvSpPr>
        <p:spPr bwMode="gray">
          <a:xfrm>
            <a:off x="306428" y="260648"/>
            <a:ext cx="6857860" cy="360040"/>
          </a:xfrm>
          <a:prstGeom prst="rect">
            <a:avLst/>
          </a:prstGeom>
          <a:noFill/>
          <a:ln>
            <a:noFill/>
          </a:ln>
          <a:extLst/>
        </p:spPr>
        <p:txBody>
          <a:bodyPr wrap="square" lIns="90000" tIns="45000" rIns="90000" bIns="45000" anchor="t"/>
          <a:lstStyle>
            <a:defPPr lvl="0">
              <a:buSzPct val="45000"/>
              <a:buFont typeface="StarSymbol"/>
              <a:buNone/>
              <a:defRPr lang="de-DE"/>
            </a:defPPr>
            <a:lvl1pPr lvl="0">
              <a:spcBef>
                <a:spcPts val="0"/>
              </a:spcBef>
              <a:spcAft>
                <a:spcPts val="0"/>
              </a:spcAft>
              <a:buSzPct val="45000"/>
              <a:buFont typeface="StarSymbol"/>
              <a:buNone/>
              <a:tabLst/>
              <a:defRPr b="1" i="0" u="none" strike="noStrike" cap="all" spc="20">
                <a:ln>
                  <a:noFill/>
                </a:ln>
                <a:solidFill>
                  <a:srgbClr val="1C7DAE"/>
                </a:solidFill>
                <a:latin typeface="Arial" pitchFamily="34" charset="0"/>
                <a:ea typeface="ＭＳ Ｐゴシック" charset="-128"/>
                <a:cs typeface="Arial" pitchFamily="34" charset="0"/>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r>
              <a:rPr lang="de-DE" sz="2800" dirty="0" smtClean="0"/>
              <a:t>Finanzierung</a:t>
            </a:r>
            <a:endParaRPr lang="de-DE" altLang="de-DE" sz="2800" dirty="0"/>
          </a:p>
        </p:txBody>
      </p:sp>
      <p:graphicFrame>
        <p:nvGraphicFramePr>
          <p:cNvPr id="9" name="Tabelle 8"/>
          <p:cNvGraphicFramePr>
            <a:graphicFrameLocks noGrp="1"/>
          </p:cNvGraphicFramePr>
          <p:nvPr>
            <p:extLst>
              <p:ext uri="{D42A27DB-BD31-4B8C-83A1-F6EECF244321}">
                <p14:modId xmlns:p14="http://schemas.microsoft.com/office/powerpoint/2010/main" val="1303554733"/>
              </p:ext>
            </p:extLst>
          </p:nvPr>
        </p:nvGraphicFramePr>
        <p:xfrm>
          <a:off x="755576" y="4365104"/>
          <a:ext cx="7526665" cy="1457867"/>
        </p:xfrm>
        <a:graphic>
          <a:graphicData uri="http://schemas.openxmlformats.org/drawingml/2006/table">
            <a:tbl>
              <a:tblPr firstRow="1" firstCol="1" bandRow="1">
                <a:tableStyleId>{5C22544A-7EE6-4342-B048-85BDC9FD1C3A}</a:tableStyleId>
              </a:tblPr>
              <a:tblGrid>
                <a:gridCol w="1821472"/>
                <a:gridCol w="708094"/>
                <a:gridCol w="997618"/>
                <a:gridCol w="997618"/>
                <a:gridCol w="997618"/>
                <a:gridCol w="997618"/>
                <a:gridCol w="1006627"/>
              </a:tblGrid>
              <a:tr h="558707">
                <a:tc>
                  <a:txBody>
                    <a:bodyPr/>
                    <a:lstStyle/>
                    <a:p>
                      <a:pPr>
                        <a:lnSpc>
                          <a:spcPct val="150000"/>
                        </a:lnSpc>
                        <a:spcBef>
                          <a:spcPts val="600"/>
                        </a:spcBef>
                        <a:spcAft>
                          <a:spcPts val="300"/>
                        </a:spcAft>
                        <a:tabLst>
                          <a:tab pos="270510" algn="l"/>
                        </a:tabLst>
                      </a:pPr>
                      <a:r>
                        <a:rPr lang="de-DE" sz="1800" b="0" dirty="0" smtClean="0">
                          <a:solidFill>
                            <a:schemeClr val="tx1"/>
                          </a:solidFill>
                          <a:effectLst/>
                        </a:rPr>
                        <a:t>Haushaltsjahr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dirty="0" smtClean="0">
                          <a:solidFill>
                            <a:schemeClr val="tx1"/>
                          </a:solidFill>
                          <a:effectLst/>
                        </a:rPr>
                        <a:t>2019</a:t>
                      </a:r>
                      <a:endParaRPr lang="de-DE" sz="18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dirty="0" smtClean="0">
                          <a:solidFill>
                            <a:schemeClr val="tx1"/>
                          </a:solidFill>
                          <a:effectLst/>
                        </a:rPr>
                        <a:t>2020</a:t>
                      </a:r>
                      <a:endParaRPr lang="de-DE" sz="18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dirty="0" smtClean="0">
                          <a:solidFill>
                            <a:schemeClr val="tx1"/>
                          </a:solidFill>
                          <a:effectLst/>
                        </a:rPr>
                        <a:t>2021</a:t>
                      </a:r>
                      <a:endParaRPr lang="de-DE" sz="18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dirty="0" smtClean="0">
                          <a:solidFill>
                            <a:schemeClr val="tx1"/>
                          </a:solidFill>
                          <a:effectLst/>
                        </a:rPr>
                        <a:t>2022</a:t>
                      </a:r>
                      <a:endParaRPr lang="de-DE" sz="1800" b="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dirty="0" smtClean="0">
                          <a:solidFill>
                            <a:schemeClr val="tx1"/>
                          </a:solidFill>
                          <a:effectLst/>
                          <a:latin typeface="+mn-lt"/>
                          <a:ea typeface="Times New Roman"/>
                        </a:rPr>
                        <a:t>2023</a:t>
                      </a:r>
                      <a:endParaRPr lang="de-DE" sz="1800" b="0" dirty="0">
                        <a:solidFill>
                          <a:schemeClr val="tx1"/>
                        </a:solidFill>
                        <a:effectLst/>
                        <a:latin typeface="+mn-lt"/>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300"/>
                        </a:spcAft>
                        <a:tabLst>
                          <a:tab pos="270510" algn="l"/>
                        </a:tabLst>
                      </a:pPr>
                      <a:r>
                        <a:rPr lang="de-DE" sz="1800" b="0" kern="1200" dirty="0" smtClean="0">
                          <a:solidFill>
                            <a:schemeClr val="tx1"/>
                          </a:solidFill>
                          <a:effectLst/>
                          <a:latin typeface="+mn-lt"/>
                          <a:ea typeface="+mn-ea"/>
                          <a:cs typeface="+mn-cs"/>
                        </a:rPr>
                        <a:t>2019-23</a:t>
                      </a:r>
                      <a:endParaRPr lang="de-DE" sz="1800" b="0" kern="12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763859">
                <a:tc>
                  <a:txBody>
                    <a:bodyPr/>
                    <a:lstStyle/>
                    <a:p>
                      <a:pPr>
                        <a:lnSpc>
                          <a:spcPct val="150000"/>
                        </a:lnSpc>
                        <a:spcBef>
                          <a:spcPts val="600"/>
                        </a:spcBef>
                        <a:spcAft>
                          <a:spcPts val="0"/>
                        </a:spcAft>
                        <a:tabLst>
                          <a:tab pos="270510" algn="l"/>
                        </a:tabLst>
                      </a:pPr>
                      <a:r>
                        <a:rPr lang="de-DE" sz="1800" b="0" dirty="0" smtClean="0">
                          <a:solidFill>
                            <a:schemeClr val="tx1"/>
                          </a:solidFill>
                          <a:effectLst/>
                        </a:rPr>
                        <a:t>Haushaltsmittel</a:t>
                      </a:r>
                    </a:p>
                    <a:p>
                      <a:pPr>
                        <a:lnSpc>
                          <a:spcPct val="100000"/>
                        </a:lnSpc>
                        <a:spcBef>
                          <a:spcPts val="0"/>
                        </a:spcBef>
                        <a:spcAft>
                          <a:spcPts val="300"/>
                        </a:spcAft>
                        <a:tabLst>
                          <a:tab pos="270510" algn="l"/>
                        </a:tabLst>
                      </a:pPr>
                      <a:r>
                        <a:rPr lang="de-DE" sz="1800" b="0" dirty="0" smtClean="0">
                          <a:solidFill>
                            <a:schemeClr val="tx1"/>
                          </a:solidFill>
                          <a:effectLst/>
                        </a:rPr>
                        <a:t>[Mio</a:t>
                      </a:r>
                      <a:r>
                        <a:rPr lang="de-DE" sz="1800" b="0" dirty="0">
                          <a:solidFill>
                            <a:schemeClr val="tx1"/>
                          </a:solidFill>
                          <a:effectLst/>
                        </a:rPr>
                        <a:t>. €</a:t>
                      </a:r>
                      <a:r>
                        <a:rPr lang="de-DE" sz="1800" b="0" dirty="0" smtClean="0">
                          <a:solidFill>
                            <a:schemeClr val="tx1"/>
                          </a:solidFill>
                          <a:effectLst/>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50000"/>
                        </a:lnSpc>
                        <a:spcBef>
                          <a:spcPts val="600"/>
                        </a:spcBef>
                        <a:spcAft>
                          <a:spcPts val="0"/>
                        </a:spcAft>
                        <a:tabLst>
                          <a:tab pos="270510" algn="l"/>
                        </a:tabLst>
                      </a:pPr>
                      <a:r>
                        <a:rPr lang="de-DE" sz="1800" dirty="0" smtClean="0">
                          <a:effectLst/>
                        </a:rPr>
                        <a:t>760</a:t>
                      </a:r>
                      <a:endParaRPr lang="de-DE"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tabLst>
                          <a:tab pos="270510" algn="l"/>
                        </a:tabLst>
                      </a:pPr>
                      <a:r>
                        <a:rPr lang="de-DE" sz="1800" dirty="0" smtClean="0">
                          <a:effectLst/>
                        </a:rPr>
                        <a:t>780</a:t>
                      </a:r>
                      <a:endParaRPr lang="de-DE"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tabLst>
                          <a:tab pos="270510" algn="l"/>
                        </a:tabLst>
                      </a:pPr>
                      <a:r>
                        <a:rPr lang="de-DE" sz="1800" dirty="0" smtClean="0">
                          <a:effectLst/>
                        </a:rPr>
                        <a:t>855</a:t>
                      </a:r>
                      <a:endParaRPr lang="de-DE"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tabLst>
                          <a:tab pos="270510" algn="l"/>
                        </a:tabLst>
                      </a:pPr>
                      <a:r>
                        <a:rPr lang="de-DE" sz="1800" dirty="0" smtClean="0">
                          <a:effectLst/>
                        </a:rPr>
                        <a:t>950</a:t>
                      </a:r>
                      <a:endParaRPr lang="de-DE"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tabLst>
                          <a:tab pos="270510" algn="l"/>
                        </a:tabLst>
                      </a:pPr>
                      <a:r>
                        <a:rPr lang="de-DE" sz="1800" b="0" dirty="0" smtClean="0">
                          <a:effectLst/>
                          <a:latin typeface="+mn-lt"/>
                          <a:ea typeface="Times New Roman"/>
                        </a:rPr>
                        <a:t>960</a:t>
                      </a:r>
                    </a:p>
                    <a:p>
                      <a:pPr algn="ctr">
                        <a:lnSpc>
                          <a:spcPct val="150000"/>
                        </a:lnSpc>
                        <a:spcBef>
                          <a:spcPts val="600"/>
                        </a:spcBef>
                        <a:spcAft>
                          <a:spcPts val="0"/>
                        </a:spcAft>
                        <a:tabLst>
                          <a:tab pos="270510" algn="l"/>
                        </a:tabLst>
                      </a:pPr>
                      <a:endParaRPr lang="de-DE"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0"/>
                        </a:spcAft>
                        <a:tabLst>
                          <a:tab pos="270510" algn="l"/>
                        </a:tabLst>
                      </a:pPr>
                      <a:r>
                        <a:rPr lang="de-DE" sz="1800" kern="1200" dirty="0" smtClean="0">
                          <a:solidFill>
                            <a:schemeClr val="dk1"/>
                          </a:solidFill>
                          <a:effectLst/>
                          <a:latin typeface="+mn-lt"/>
                          <a:ea typeface="+mn-ea"/>
                          <a:cs typeface="+mn-cs"/>
                        </a:rPr>
                        <a:t> 4.305</a:t>
                      </a:r>
                      <a:endParaRPr lang="de-DE" sz="18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602" y="33796"/>
            <a:ext cx="1401106" cy="81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708" y="1092566"/>
            <a:ext cx="3403918" cy="221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211960" y="548680"/>
            <a:ext cx="3063666" cy="400110"/>
          </a:xfrm>
          <a:prstGeom prst="rect">
            <a:avLst/>
          </a:prstGeom>
          <a:noFill/>
        </p:spPr>
        <p:txBody>
          <a:bodyPr wrap="square" rtlCol="0">
            <a:spAutoFit/>
          </a:bodyPr>
          <a:lstStyle/>
          <a:p>
            <a:r>
              <a:rPr lang="de-DE" sz="2000" b="1" dirty="0" smtClean="0"/>
              <a:t>Baupreisindex</a:t>
            </a:r>
          </a:p>
        </p:txBody>
      </p:sp>
    </p:spTree>
    <p:extLst>
      <p:ext uri="{BB962C8B-B14F-4D97-AF65-F5344CB8AC3E}">
        <p14:creationId xmlns:p14="http://schemas.microsoft.com/office/powerpoint/2010/main" val="14693591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OHehql9SAy8Ro9rsCiP0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9MHHAxb0qSkfomj76RUJw"/>
</p:tagLst>
</file>

<file path=ppt/theme/theme1.xml><?xml version="1.0" encoding="utf-8"?>
<a:theme xmlns:a="http://schemas.openxmlformats.org/drawingml/2006/main" name="BMVI PPT Master">
  <a:themeElements>
    <a:clrScheme name="BMVI">
      <a:dk1>
        <a:sysClr val="windowText" lastClr="000000"/>
      </a:dk1>
      <a:lt1>
        <a:sysClr val="window" lastClr="FFFFFF"/>
      </a:lt1>
      <a:dk2>
        <a:srgbClr val="57666D"/>
      </a:dk2>
      <a:lt2>
        <a:srgbClr val="D8D8D8"/>
      </a:lt2>
      <a:accent1>
        <a:srgbClr val="004F80"/>
      </a:accent1>
      <a:accent2>
        <a:srgbClr val="595959"/>
      </a:accent2>
      <a:accent3>
        <a:srgbClr val="7F7F7F"/>
      </a:accent3>
      <a:accent4>
        <a:srgbClr val="BFBFBF"/>
      </a:accent4>
      <a:accent5>
        <a:srgbClr val="F2F2F2"/>
      </a:accent5>
      <a:accent6>
        <a:srgbClr val="000000"/>
      </a:accent6>
      <a:hlink>
        <a:srgbClr val="000000"/>
      </a:hlink>
      <a:folHlink>
        <a:srgbClr val="000000"/>
      </a:folHlink>
    </a:clrScheme>
    <a:fontScheme name="bmvi system">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ctr"/>
      <a:lstStyle>
        <a:defPPr algn="ctr">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smtClean="0"/>
        </a:defPPr>
      </a:lstStyle>
    </a:txDef>
  </a:objectDefaults>
  <a:extraClrSchemeLst/>
</a:theme>
</file>

<file path=ppt/theme/theme2.xml><?xml version="1.0" encoding="utf-8"?>
<a:theme xmlns:a="http://schemas.openxmlformats.org/drawingml/2006/main" name="Larissa">
  <a:themeElements>
    <a:clrScheme name="BMVI">
      <a:dk1>
        <a:sysClr val="windowText" lastClr="000000"/>
      </a:dk1>
      <a:lt1>
        <a:sysClr val="window" lastClr="FFFFFF"/>
      </a:lt1>
      <a:dk2>
        <a:srgbClr val="57666D"/>
      </a:dk2>
      <a:lt2>
        <a:srgbClr val="D8D8D8"/>
      </a:lt2>
      <a:accent1>
        <a:srgbClr val="004F80"/>
      </a:accent1>
      <a:accent2>
        <a:srgbClr val="595959"/>
      </a:accent2>
      <a:accent3>
        <a:srgbClr val="7F7F7F"/>
      </a:accent3>
      <a:accent4>
        <a:srgbClr val="BFBFBF"/>
      </a:accent4>
      <a:accent5>
        <a:srgbClr val="F2F2F2"/>
      </a:accent5>
      <a:accent6>
        <a:srgbClr val="000000"/>
      </a:accent6>
      <a:hlink>
        <a:srgbClr val="000000"/>
      </a:hlink>
      <a:folHlink>
        <a:srgbClr val="000000"/>
      </a:folHlink>
    </a:clrScheme>
    <a:fontScheme name="bmvi system">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BMVI">
      <a:dk1>
        <a:sysClr val="windowText" lastClr="000000"/>
      </a:dk1>
      <a:lt1>
        <a:sysClr val="window" lastClr="FFFFFF"/>
      </a:lt1>
      <a:dk2>
        <a:srgbClr val="57666D"/>
      </a:dk2>
      <a:lt2>
        <a:srgbClr val="D8D8D8"/>
      </a:lt2>
      <a:accent1>
        <a:srgbClr val="004F80"/>
      </a:accent1>
      <a:accent2>
        <a:srgbClr val="595959"/>
      </a:accent2>
      <a:accent3>
        <a:srgbClr val="7F7F7F"/>
      </a:accent3>
      <a:accent4>
        <a:srgbClr val="BFBFBF"/>
      </a:accent4>
      <a:accent5>
        <a:srgbClr val="F2F2F2"/>
      </a:accent5>
      <a:accent6>
        <a:srgbClr val="000000"/>
      </a:accent6>
      <a:hlink>
        <a:srgbClr val="000000"/>
      </a:hlink>
      <a:folHlink>
        <a:srgbClr val="000000"/>
      </a:folHlink>
    </a:clrScheme>
    <a:fontScheme name="bmvi system">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BMVI_PowerPoint_Systemschrift</Template>
  <TotalTime>0</TotalTime>
  <Words>1417</Words>
  <Application>Microsoft Office PowerPoint</Application>
  <PresentationFormat>Bildschirmpräsentation (4:3)</PresentationFormat>
  <Paragraphs>386</Paragraphs>
  <Slides>44</Slides>
  <Notes>10</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44</vt:i4>
      </vt:variant>
    </vt:vector>
  </HeadingPairs>
  <TitlesOfParts>
    <vt:vector size="47" baseType="lpstr">
      <vt:lpstr>BMVI PPT Master</vt:lpstr>
      <vt:lpstr>Diagramm</vt:lpstr>
      <vt:lpstr>think-cell Folie</vt:lpstr>
      <vt:lpstr>13. Mitgliederversammlung des VFIB am 27. Oktober 2020 in Würzburg</vt:lpstr>
      <vt:lpstr>Gliederung des Vortrages</vt:lpstr>
      <vt:lpstr>PowerPoint-Präsentation</vt:lpstr>
      <vt:lpstr>Bearbeitungsstand der vorrangig zu untersuchenden Bauwerke (ca. 2.500 „BASt-Bauwerke“)          Stand: 01.03.2016               01.09.2019</vt:lpstr>
      <vt:lpstr>Zustandsentwicklung nach Brückenfläche [%] </vt:lpstr>
      <vt:lpstr>Bearbeitungsstand der Brückenmodernisierung</vt:lpstr>
      <vt:lpstr>Brückenmodernisierungsnetz </vt:lpstr>
      <vt:lpstr>PowerPoint-Präsentation</vt:lpstr>
      <vt:lpstr>PowerPoint-Präsentation</vt:lpstr>
      <vt:lpstr>Gliederung des Vortrages</vt:lpstr>
      <vt:lpstr>Ratspräsidentschaft EU 01.07. bis 31.12.2020</vt:lpstr>
      <vt:lpstr>Europäisches Brückenforum 9. Juli 2020</vt:lpstr>
      <vt:lpstr>PowerPoint-Präsentation</vt:lpstr>
      <vt:lpstr>Europäisches Brückenforum 9. Juli 2020</vt:lpstr>
      <vt:lpstr>Europäisches Brückenforum 9. Juli 2020</vt:lpstr>
      <vt:lpstr>Europäisches Brückenforum 9. Juli 2020</vt:lpstr>
      <vt:lpstr>Gliederung des Vortrages</vt:lpstr>
      <vt:lpstr>Richtlinie zur strategischen Planung von Erhaltungsmaßnahmen an Ingenieurbauwerken RPE-ING</vt:lpstr>
      <vt:lpstr>Übersicht der Begriffssystematik der Bauwerkserhaltung</vt:lpstr>
      <vt:lpstr>Erhaltungsaufwand und Zustandsentwicklung</vt:lpstr>
      <vt:lpstr>PowerPoint-Präsentation</vt:lpstr>
      <vt:lpstr>PowerPoint-Präsentation</vt:lpstr>
      <vt:lpstr>Ablaufdiagramm</vt:lpstr>
      <vt:lpstr>Gliederung des Vortrages</vt:lpstr>
      <vt:lpstr>Einsatzbereich für Monitoring in der Erhaltung</vt:lpstr>
      <vt:lpstr>Anwendungsgebiete heute</vt:lpstr>
      <vt:lpstr>UAG „Strategie des Monitorings in der Bauwerkserhaltung“ des KoA-Erhaltung</vt:lpstr>
      <vt:lpstr>Anwendungsgebiete heute</vt:lpstr>
      <vt:lpstr>PowerPoint-Präsentation</vt:lpstr>
      <vt:lpstr>PowerPoint-Präsentation</vt:lpstr>
      <vt:lpstr>Intelligente Brücke – duraBASt</vt:lpstr>
      <vt:lpstr>Messsystem „Instrumentiertes Lager“</vt:lpstr>
      <vt:lpstr>Messsystem „Instrumentierter Fahrbahnübergang“</vt:lpstr>
      <vt:lpstr>SMART-DECK</vt:lpstr>
      <vt:lpstr>Forschung mFUND</vt:lpstr>
      <vt:lpstr>Einflussfaktoren, Verfahrensgrenzen des Monitoring</vt:lpstr>
      <vt:lpstr>Gliederung des Vortrages</vt:lpstr>
      <vt:lpstr>Autobahngesellschaft des Bundes (AdB)</vt:lpstr>
      <vt:lpstr>PowerPoint-Präsentation</vt:lpstr>
      <vt:lpstr>PowerPoint-Präsentation</vt:lpstr>
      <vt:lpstr>PowerPoint-Präsentation</vt:lpstr>
      <vt:lpstr>PowerPoint-Präsentation</vt:lpstr>
      <vt:lpstr>PowerPoint-Präsentation</vt:lpstr>
      <vt:lpstr>Vielen Dank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Times New Roman   Bold 33 pt, ZAB 36 pt</dc:title>
  <dc:creator>Gero Marzahn</dc:creator>
  <cp:lastModifiedBy>wolf</cp:lastModifiedBy>
  <cp:revision>482</cp:revision>
  <cp:lastPrinted>2020-10-05T05:07:26Z</cp:lastPrinted>
  <dcterms:created xsi:type="dcterms:W3CDTF">2015-11-09T05:34:05Z</dcterms:created>
  <dcterms:modified xsi:type="dcterms:W3CDTF">2020-10-20T08:44:09Z</dcterms:modified>
</cp:coreProperties>
</file>